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Lst>
  <p:sldSz cx="9144000" cy="5143500" type="screen16x9"/>
  <p:notesSz cx="6858000" cy="9144000"/>
  <p:embeddedFontLst>
    <p:embeddedFont>
      <p:font typeface="Didact Gothic" panose="00000500000000000000" pitchFamily="2" charset="0"/>
      <p:regular r:id="rId74"/>
    </p:embeddedFont>
    <p:embeddedFont>
      <p:font typeface="DM Sans" pitchFamily="2" charset="0"/>
      <p:regular r:id="rId75"/>
      <p:bold r:id="rId76"/>
      <p:italic r:id="rId77"/>
      <p:boldItalic r:id="rId78"/>
    </p:embeddedFont>
    <p:embeddedFont>
      <p:font typeface="DM Sans Medium" pitchFamily="2" charset="0"/>
      <p:regular r:id="rId79"/>
      <p:bold r:id="rId80"/>
      <p:italic r:id="rId81"/>
      <p:boldItalic r:id="rId82"/>
    </p:embeddedFont>
    <p:embeddedFont>
      <p:font typeface="Helvetica Neue" panose="020B0604020202020204" charset="0"/>
      <p:regular r:id="rId83"/>
      <p:bold r:id="rId84"/>
      <p:italic r:id="rId85"/>
      <p:boldItalic r:id="rId86"/>
    </p:embeddedFont>
    <p:embeddedFont>
      <p:font typeface="Helvetica Neue Light"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6A136D-C53A-46A6-A8A7-5671AB702BFE}">
  <a:tblStyle styleId="{F36A136D-C53A-46A6-A8A7-5671AB702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234" y="278"/>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13c9d1b815_1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13c9d1b815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44d931916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44d931916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d8ab2ab7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d8ab2ab7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4d9319161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4d9319161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44d9319161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44d931916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4d9319161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4d9319161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44d931916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44d931916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44d9319161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44d931916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d869e21de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d869e21de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44d9319161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44d9319161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44d9319161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44d9319161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1a0b21555d_2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1a0b21555d_2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44f75d52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44f75d52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401d2a2b4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401d2a2b4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44f75d528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44f75d528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44f75d528b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44f75d528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44f75d528b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44f75d528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44f75d528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44f75d528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44f75d528b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44f75d528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44f75d528b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44f75d528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44f75d528b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44f75d52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44f75d528b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44f75d528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d8ab2ab78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d8ab2ab78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44f75d528b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44f75d528b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c704f317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c704f317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c704f317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c704f317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c85a42a2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c85a42a2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44f75d528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44f75d528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0c704f31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0c704f31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d869e21de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d869e21de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45a0a08a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45a0a08a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45a0a08ae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45a0a08ae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45a0a08ae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45a0a08a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e8b849c03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e8b849c03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5a0a08ae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45a0a08ae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45a0a08ae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45a0a08ae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45a0a08ae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45a0a08ae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c4e35fa3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c4e35fa3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45a0a08ae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45a0a08ae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45a0a08ae4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45a0a08ae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45a0a08ae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45a0a08ae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45a0a08ae4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45a0a08ae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45a0a08ae4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45a0a08ae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45a0a08ae4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45a0a08ae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0d869e21d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0d869e21d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45a0a08ae4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45a0a08ae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45a0a08ae4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45a0a08ae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45a0a08ae4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45a0a08ae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45a0a08ae4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45a0a08ae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45a0a08ae4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45a0a08ae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45a0a08ae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45a0a08ae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45a0a08ae4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45a0a08ae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45a0a08ae4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45a0a08ae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45a0a08ae4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45a0a08ae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45a0a08ae4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45a0a08ae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d869e21de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d869e21d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45a0a08ae4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45a0a08ae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45a0a08ae4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45a0a08ae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db72d1c8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db72d1c8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382f7aa6fa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382f7aa6fa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45a0a08ae4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45a0a08ae4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45a0a08ae4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45a0a08ae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0eb5a9f3a1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0eb5a9f3a1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2f7aa6f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2f7aa6f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br>
              <a:rPr lang="es" b="1">
                <a:solidFill>
                  <a:schemeClr val="dk1"/>
                </a:solidFill>
                <a:latin typeface="DM Sans"/>
                <a:ea typeface="DM Sans"/>
                <a:cs typeface="DM Sans"/>
                <a:sym typeface="DM Sans"/>
              </a:rPr>
            </a:br>
            <a:r>
              <a:rPr lang="es" b="1">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3"/>
              </a:rPr>
              <a:t>este video.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u="sng">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c85a42a20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c85a42a20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0eb5a9f3a1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0eb5a9f3a1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44d9319161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44d931916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0eb5a9f3a1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0eb5a9f3a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10f2b71064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10f2b7106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44d9319161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44d9319161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44d9319161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44d9319161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Font typeface="DM Sans"/>
              <a:buNone/>
              <a:defRPr sz="4000" b="1">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 name="Google Shape;3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9.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6.gi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hyperlink" Target="https://moment.github.io/luxon/#/formatting?id=presets"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s://docs.google.com/presentation/d/1IFEaKiHkyZGsrF6rFA-TFFnnRacaKWrus79unKWIOk0/edit#slide=id.gf48a4f4df5_0_0" TargetMode="External"/><Relationship Id="rId4" Type="http://schemas.openxmlformats.org/officeDocument/2006/relationships/hyperlink" Target="https://docs.google.com/presentation/d/1ywO8sH-Tm2JmUYkZUhN56OEItFGJG-dBcwwfpjORf1w/edit#slide=id.g13f87b6eedd_0_117"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65.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7.xml"/><Relationship Id="rId1" Type="http://schemas.openxmlformats.org/officeDocument/2006/relationships/slideLayout" Target="../slideLayouts/slideLayout9.xml"/><Relationship Id="rId5" Type="http://schemas.openxmlformats.org/officeDocument/2006/relationships/image" Target="../media/image47.jpg"/><Relationship Id="rId4" Type="http://schemas.openxmlformats.org/officeDocument/2006/relationships/image" Target="../media/image46.jp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5"/>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6" name="Google Shape;46;p15"/>
          <p:cNvSpPr txBox="1"/>
          <p:nvPr/>
        </p:nvSpPr>
        <p:spPr>
          <a:xfrm>
            <a:off x="3655975" y="2541075"/>
            <a:ext cx="2269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1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p:nvPr/>
        </p:nvSpPr>
        <p:spPr>
          <a:xfrm>
            <a:off x="473350" y="619525"/>
            <a:ext cx="8141100" cy="69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¿Qué problemas pueden resolver?</a:t>
            </a:r>
            <a:endParaRPr sz="3700" b="1">
              <a:solidFill>
                <a:schemeClr val="dk1"/>
              </a:solidFill>
              <a:latin typeface="DM Sans"/>
              <a:ea typeface="DM Sans"/>
              <a:cs typeface="DM Sans"/>
              <a:sym typeface="DM Sans"/>
            </a:endParaRPr>
          </a:p>
        </p:txBody>
      </p:sp>
      <p:cxnSp>
        <p:nvCxnSpPr>
          <p:cNvPr id="125" name="Google Shape;125;p24"/>
          <p:cNvCxnSpPr>
            <a:stCxn id="126" idx="0"/>
            <a:endCxn id="127" idx="2"/>
          </p:cNvCxnSpPr>
          <p:nvPr/>
        </p:nvCxnSpPr>
        <p:spPr>
          <a:xfrm>
            <a:off x="4543900" y="1768999"/>
            <a:ext cx="0" cy="2602500"/>
          </a:xfrm>
          <a:prstGeom prst="straightConnector1">
            <a:avLst/>
          </a:prstGeom>
          <a:noFill/>
          <a:ln w="9525" cap="flat" cmpd="sng">
            <a:solidFill>
              <a:schemeClr val="dk1"/>
            </a:solidFill>
            <a:prstDash val="solid"/>
            <a:round/>
            <a:headEnd type="none" w="med" len="med"/>
            <a:tailEnd type="none" w="med" len="med"/>
          </a:ln>
        </p:spPr>
      </p:cxnSp>
      <p:sp>
        <p:nvSpPr>
          <p:cNvPr id="126" name="Google Shape;126;p24"/>
          <p:cNvSpPr/>
          <p:nvPr/>
        </p:nvSpPr>
        <p:spPr>
          <a:xfrm>
            <a:off x="2812750" y="1768999"/>
            <a:ext cx="3462300" cy="365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DM Sans"/>
                <a:ea typeface="DM Sans"/>
                <a:cs typeface="DM Sans"/>
                <a:sym typeface="DM Sans"/>
              </a:rPr>
              <a:t>Validación de datos</a:t>
            </a:r>
            <a:endParaRPr sz="1800">
              <a:latin typeface="DM Sans"/>
              <a:ea typeface="DM Sans"/>
              <a:cs typeface="DM Sans"/>
              <a:sym typeface="DM Sans"/>
            </a:endParaRPr>
          </a:p>
        </p:txBody>
      </p:sp>
      <p:sp>
        <p:nvSpPr>
          <p:cNvPr id="128" name="Google Shape;128;p24"/>
          <p:cNvSpPr/>
          <p:nvPr/>
        </p:nvSpPr>
        <p:spPr>
          <a:xfrm>
            <a:off x="2812750" y="2345424"/>
            <a:ext cx="3462300" cy="365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DM Sans"/>
                <a:ea typeface="DM Sans"/>
                <a:cs typeface="DM Sans"/>
                <a:sym typeface="DM Sans"/>
              </a:rPr>
              <a:t>Interfaces visuales</a:t>
            </a:r>
            <a:endParaRPr sz="1800">
              <a:latin typeface="DM Sans"/>
              <a:ea typeface="DM Sans"/>
              <a:cs typeface="DM Sans"/>
              <a:sym typeface="DM Sans"/>
            </a:endParaRPr>
          </a:p>
        </p:txBody>
      </p:sp>
      <p:sp>
        <p:nvSpPr>
          <p:cNvPr id="129" name="Google Shape;129;p24"/>
          <p:cNvSpPr/>
          <p:nvPr/>
        </p:nvSpPr>
        <p:spPr>
          <a:xfrm>
            <a:off x="2812750" y="2921849"/>
            <a:ext cx="3462300" cy="365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DM Sans"/>
                <a:ea typeface="DM Sans"/>
                <a:cs typeface="DM Sans"/>
                <a:sym typeface="DM Sans"/>
              </a:rPr>
              <a:t>Manejos de fechas</a:t>
            </a:r>
            <a:endParaRPr sz="1800">
              <a:latin typeface="DM Sans"/>
              <a:ea typeface="DM Sans"/>
              <a:cs typeface="DM Sans"/>
              <a:sym typeface="DM Sans"/>
            </a:endParaRPr>
          </a:p>
        </p:txBody>
      </p:sp>
      <p:sp>
        <p:nvSpPr>
          <p:cNvPr id="130" name="Google Shape;130;p24"/>
          <p:cNvSpPr/>
          <p:nvPr/>
        </p:nvSpPr>
        <p:spPr>
          <a:xfrm>
            <a:off x="2812750" y="3498274"/>
            <a:ext cx="3462300" cy="365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DM Sans"/>
                <a:ea typeface="DM Sans"/>
                <a:cs typeface="DM Sans"/>
                <a:sym typeface="DM Sans"/>
              </a:rPr>
              <a:t>AJAX</a:t>
            </a:r>
            <a:endParaRPr sz="1800">
              <a:latin typeface="DM Sans"/>
              <a:ea typeface="DM Sans"/>
              <a:cs typeface="DM Sans"/>
              <a:sym typeface="DM Sans"/>
            </a:endParaRPr>
          </a:p>
        </p:txBody>
      </p:sp>
      <p:sp>
        <p:nvSpPr>
          <p:cNvPr id="127" name="Google Shape;127;p24"/>
          <p:cNvSpPr/>
          <p:nvPr/>
        </p:nvSpPr>
        <p:spPr>
          <a:xfrm>
            <a:off x="2812750" y="4006286"/>
            <a:ext cx="3462300" cy="365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DM Sans"/>
                <a:ea typeface="DM Sans"/>
                <a:cs typeface="DM Sans"/>
                <a:sym typeface="DM Sans"/>
              </a:rPr>
              <a:t>¡Y más! 🤩</a:t>
            </a:r>
            <a:endParaRPr sz="180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Implementación</a:t>
            </a:r>
            <a:endParaRPr sz="4000" b="1">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Descarga de archivos o CDN</a:t>
            </a:r>
            <a:endParaRPr sz="4000" b="1">
              <a:solidFill>
                <a:schemeClr val="dk1"/>
              </a:solidFill>
              <a:latin typeface="DM Sans"/>
              <a:ea typeface="DM Sans"/>
              <a:cs typeface="DM Sans"/>
              <a:sym typeface="DM Sans"/>
            </a:endParaRPr>
          </a:p>
        </p:txBody>
      </p:sp>
      <p:sp>
        <p:nvSpPr>
          <p:cNvPr id="141" name="Google Shape;141;p26"/>
          <p:cNvSpPr txBox="1"/>
          <p:nvPr/>
        </p:nvSpPr>
        <p:spPr>
          <a:xfrm>
            <a:off x="475500" y="1580600"/>
            <a:ext cx="4758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Las librerías se incorporan al proyecto como </a:t>
            </a:r>
            <a:r>
              <a:rPr lang="es" sz="1350" b="1">
                <a:latin typeface="DM Sans"/>
                <a:ea typeface="DM Sans"/>
                <a:cs typeface="DM Sans"/>
                <a:sym typeface="DM Sans"/>
              </a:rPr>
              <a:t>archivos</a:t>
            </a:r>
            <a:r>
              <a:rPr lang="es" sz="1350">
                <a:latin typeface="DM Sans"/>
                <a:ea typeface="DM Sans"/>
                <a:cs typeface="DM Sans"/>
                <a:sym typeface="DM Sans"/>
              </a:rPr>
              <a:t> 📂. Se vinculan a nuestra aplicación en el HTML como cualquier otro </a:t>
            </a:r>
            <a:r>
              <a:rPr lang="es" sz="1350" b="1">
                <a:latin typeface="DM Sans"/>
                <a:ea typeface="DM Sans"/>
                <a:cs typeface="DM Sans"/>
                <a:sym typeface="DM Sans"/>
              </a:rPr>
              <a:t>script</a:t>
            </a:r>
            <a:r>
              <a:rPr lang="es" sz="1350">
                <a:latin typeface="DM Sans"/>
                <a:ea typeface="DM Sans"/>
                <a:cs typeface="DM Sans"/>
                <a:sym typeface="DM Sans"/>
              </a:rPr>
              <a:t> de Javascript.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Puede ser con la descarga de los archivos de la librería: </a:t>
            </a:r>
            <a:endParaRPr sz="1350">
              <a:latin typeface="DM Sans"/>
              <a:ea typeface="DM Sans"/>
              <a:cs typeface="DM Sans"/>
              <a:sym typeface="DM Sans"/>
            </a:endParaRPr>
          </a:p>
        </p:txBody>
      </p:sp>
      <p:sp>
        <p:nvSpPr>
          <p:cNvPr id="142" name="Google Shape;142;p26"/>
          <p:cNvSpPr txBox="1"/>
          <p:nvPr/>
        </p:nvSpPr>
        <p:spPr>
          <a:xfrm>
            <a:off x="475500" y="3239325"/>
            <a:ext cx="38346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Y también puede ser a través de un CDN:</a:t>
            </a:r>
            <a:endParaRPr sz="1350">
              <a:latin typeface="DM Sans"/>
              <a:ea typeface="DM Sans"/>
              <a:cs typeface="DM Sans"/>
              <a:sym typeface="DM Sans"/>
            </a:endParaRPr>
          </a:p>
        </p:txBody>
      </p:sp>
      <p:sp>
        <p:nvSpPr>
          <p:cNvPr id="143" name="Google Shape;143;p26"/>
          <p:cNvSpPr/>
          <p:nvPr/>
        </p:nvSpPr>
        <p:spPr>
          <a:xfrm>
            <a:off x="475500" y="2628950"/>
            <a:ext cx="7448400" cy="577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a:solidFill>
                  <a:srgbClr val="808080"/>
                </a:solidFill>
                <a:highlight>
                  <a:schemeClr val="dk1"/>
                </a:highlight>
                <a:latin typeface="Courier New"/>
                <a:ea typeface="Courier New"/>
                <a:cs typeface="Courier New"/>
                <a:sym typeface="Courier New"/>
              </a:rPr>
              <a:t>&lt;</a:t>
            </a:r>
            <a:r>
              <a:rPr lang="es">
                <a:solidFill>
                  <a:srgbClr val="569CD6"/>
                </a:solidFill>
                <a:highlight>
                  <a:schemeClr val="dk1"/>
                </a:highlight>
                <a:latin typeface="Courier New"/>
                <a:ea typeface="Courier New"/>
                <a:cs typeface="Courier New"/>
                <a:sym typeface="Courier New"/>
              </a:rPr>
              <a:t>script</a:t>
            </a:r>
            <a:r>
              <a:rPr lang="es">
                <a:solidFill>
                  <a:srgbClr val="D4D4D4"/>
                </a:solidFill>
                <a:highlight>
                  <a:schemeClr val="dk1"/>
                </a:highlight>
                <a:latin typeface="Courier New"/>
                <a:ea typeface="Courier New"/>
                <a:cs typeface="Courier New"/>
                <a:sym typeface="Courier New"/>
              </a:rPr>
              <a:t> </a:t>
            </a:r>
            <a:r>
              <a:rPr lang="es">
                <a:solidFill>
                  <a:srgbClr val="9CDCFE"/>
                </a:solidFill>
                <a:highlight>
                  <a:schemeClr val="dk1"/>
                </a:highlight>
                <a:latin typeface="Courier New"/>
                <a:ea typeface="Courier New"/>
                <a:cs typeface="Courier New"/>
                <a:sym typeface="Courier New"/>
              </a:rPr>
              <a:t>src</a:t>
            </a:r>
            <a:r>
              <a:rPr lang="es">
                <a:solidFill>
                  <a:srgbClr val="D4D4D4"/>
                </a:solidFill>
                <a:highlight>
                  <a:schemeClr val="dk1"/>
                </a:highlight>
                <a:latin typeface="Courier New"/>
                <a:ea typeface="Courier New"/>
                <a:cs typeface="Courier New"/>
                <a:sym typeface="Courier New"/>
              </a:rPr>
              <a:t>=</a:t>
            </a:r>
            <a:r>
              <a:rPr lang="es">
                <a:solidFill>
                  <a:srgbClr val="CE9178"/>
                </a:solidFill>
                <a:highlight>
                  <a:schemeClr val="dk1"/>
                </a:highlight>
                <a:latin typeface="Courier New"/>
                <a:ea typeface="Courier New"/>
                <a:cs typeface="Courier New"/>
                <a:sym typeface="Courier New"/>
              </a:rPr>
              <a:t>"js/libreria.js"</a:t>
            </a:r>
            <a:r>
              <a:rPr lang="es">
                <a:solidFill>
                  <a:srgbClr val="808080"/>
                </a:solidFill>
                <a:highlight>
                  <a:schemeClr val="dk1"/>
                </a:highlight>
                <a:latin typeface="Courier New"/>
                <a:ea typeface="Courier New"/>
                <a:cs typeface="Courier New"/>
                <a:sym typeface="Courier New"/>
              </a:rPr>
              <a:t>&gt;&lt;/</a:t>
            </a:r>
            <a:r>
              <a:rPr lang="es">
                <a:solidFill>
                  <a:srgbClr val="569CD6"/>
                </a:solidFill>
                <a:highlight>
                  <a:schemeClr val="dk1"/>
                </a:highlight>
                <a:latin typeface="Courier New"/>
                <a:ea typeface="Courier New"/>
                <a:cs typeface="Courier New"/>
                <a:sym typeface="Courier New"/>
              </a:rPr>
              <a:t>script</a:t>
            </a:r>
            <a:r>
              <a:rPr lang="es">
                <a:solidFill>
                  <a:srgbClr val="808080"/>
                </a:solidFill>
                <a:highlight>
                  <a:schemeClr val="dk1"/>
                </a:highlight>
                <a:latin typeface="Courier New"/>
                <a:ea typeface="Courier New"/>
                <a:cs typeface="Courier New"/>
                <a:sym typeface="Courier New"/>
              </a:rPr>
              <a:t>&gt;</a:t>
            </a:r>
            <a:endParaRPr sz="1000"/>
          </a:p>
        </p:txBody>
      </p:sp>
      <p:sp>
        <p:nvSpPr>
          <p:cNvPr id="144" name="Google Shape;144;p26"/>
          <p:cNvSpPr/>
          <p:nvPr/>
        </p:nvSpPr>
        <p:spPr>
          <a:xfrm>
            <a:off x="475500" y="3782703"/>
            <a:ext cx="7448400" cy="705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300">
                <a:solidFill>
                  <a:srgbClr val="9CDCFE"/>
                </a:solidFill>
                <a:latin typeface="Courier New"/>
                <a:ea typeface="Courier New"/>
                <a:cs typeface="Courier New"/>
                <a:sym typeface="Courier New"/>
              </a:rPr>
              <a:t>src</a:t>
            </a:r>
            <a:r>
              <a:rPr lang="es" sz="1300">
                <a:solidFill>
                  <a:srgbClr val="D4D4D4"/>
                </a:solidFill>
                <a:latin typeface="Courier New"/>
                <a:ea typeface="Courier New"/>
                <a:cs typeface="Courier New"/>
                <a:sym typeface="Courier New"/>
              </a:rPr>
              <a:t>=</a:t>
            </a:r>
            <a:r>
              <a:rPr lang="es" sz="1300">
                <a:solidFill>
                  <a:srgbClr val="CE9178"/>
                </a:solidFill>
                <a:latin typeface="Courier New"/>
                <a:ea typeface="Courier New"/>
                <a:cs typeface="Courier New"/>
                <a:sym typeface="Courier New"/>
              </a:rPr>
              <a:t>"https://cdnjs.cloudflare.com/ajax/libs/moment.js/2.29.1/moment.min.js"</a:t>
            </a:r>
            <a:r>
              <a:rPr lang="es" sz="1300">
                <a:solidFill>
                  <a:srgbClr val="808080"/>
                </a:solidFill>
                <a:latin typeface="Courier New"/>
                <a:ea typeface="Courier New"/>
                <a:cs typeface="Courier New"/>
                <a:sym typeface="Courier New"/>
              </a:rPr>
              <a:t>&gt;</a:t>
            </a:r>
            <a:endParaRPr sz="1300">
              <a:solidFill>
                <a:srgbClr val="808080"/>
              </a:solidFill>
              <a:latin typeface="Courier New"/>
              <a:ea typeface="Courier New"/>
              <a:cs typeface="Courier New"/>
              <a:sym typeface="Courier New"/>
            </a:endParaRPr>
          </a:p>
          <a:p>
            <a:pPr marL="0" lvl="0" indent="0" algn="l" rtl="0">
              <a:spcBef>
                <a:spcPts val="0"/>
              </a:spcBef>
              <a:spcAft>
                <a:spcPts val="0"/>
              </a:spcAft>
              <a:buNone/>
            </a:pPr>
            <a:r>
              <a:rPr lang="es" sz="1300">
                <a:solidFill>
                  <a:srgbClr val="808080"/>
                </a:solidFill>
                <a:latin typeface="Courier New"/>
                <a:ea typeface="Courier New"/>
                <a:cs typeface="Courier New"/>
                <a:sym typeface="Courier New"/>
              </a:rPr>
              <a:t>&lt;/</a:t>
            </a:r>
            <a:r>
              <a:rPr lang="es" sz="1300">
                <a:solidFill>
                  <a:srgbClr val="569CD6"/>
                </a:solidFill>
                <a:latin typeface="Courier New"/>
                <a:ea typeface="Courier New"/>
                <a:cs typeface="Courier New"/>
                <a:sym typeface="Courier New"/>
              </a:rPr>
              <a:t>script</a:t>
            </a:r>
            <a:r>
              <a:rPr lang="es" sz="1300">
                <a:solidFill>
                  <a:srgbClr val="808080"/>
                </a:solidFill>
                <a:latin typeface="Courier New"/>
                <a:ea typeface="Courier New"/>
                <a:cs typeface="Courier New"/>
                <a:sym typeface="Courier New"/>
              </a:rPr>
              <a:t>&gt;</a:t>
            </a:r>
            <a:endParaRPr sz="1800">
              <a:solidFill>
                <a:srgbClr val="808080"/>
              </a:solidFill>
              <a:highlight>
                <a:schemeClr val="dk1"/>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Archivos minificados</a:t>
            </a:r>
            <a:endParaRPr sz="4000" b="1">
              <a:solidFill>
                <a:schemeClr val="dk1"/>
              </a:solidFill>
              <a:latin typeface="DM Sans"/>
              <a:ea typeface="DM Sans"/>
              <a:cs typeface="DM Sans"/>
              <a:sym typeface="DM Sans"/>
            </a:endParaRPr>
          </a:p>
        </p:txBody>
      </p:sp>
      <p:sp>
        <p:nvSpPr>
          <p:cNvPr id="150" name="Google Shape;150;p27"/>
          <p:cNvSpPr txBox="1"/>
          <p:nvPr/>
        </p:nvSpPr>
        <p:spPr>
          <a:xfrm>
            <a:off x="475500" y="1580600"/>
            <a:ext cx="4758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Una práctica común consiste en cargarlas en f</a:t>
            </a:r>
            <a:r>
              <a:rPr lang="es" sz="1350" b="1">
                <a:latin typeface="DM Sans"/>
                <a:ea typeface="DM Sans"/>
                <a:cs typeface="DM Sans"/>
                <a:sym typeface="DM Sans"/>
              </a:rPr>
              <a:t>ormato minificado</a:t>
            </a:r>
            <a:r>
              <a:rPr lang="es" sz="1350">
                <a:latin typeface="DM Sans"/>
                <a:ea typeface="DM Sans"/>
                <a:cs typeface="DM Sans"/>
                <a:sym typeface="DM Sans"/>
              </a:rPr>
              <a:t>, o </a:t>
            </a:r>
            <a:r>
              <a:rPr lang="es" sz="1350" b="1">
                <a:latin typeface="DM Sans"/>
                <a:ea typeface="DM Sans"/>
                <a:cs typeface="DM Sans"/>
                <a:sym typeface="DM Sans"/>
              </a:rPr>
              <a:t>minified</a:t>
            </a:r>
            <a:r>
              <a:rPr lang="es" sz="1350">
                <a:latin typeface="DM Sans"/>
                <a:ea typeface="DM Sans"/>
                <a:cs typeface="DM Sans"/>
                <a:sym typeface="DM Sans"/>
              </a:rPr>
              <a:t>.</a:t>
            </a:r>
            <a:endParaRPr sz="1350">
              <a:latin typeface="DM Sans"/>
              <a:ea typeface="DM Sans"/>
              <a:cs typeface="DM Sans"/>
              <a:sym typeface="DM Sans"/>
            </a:endParaRPr>
          </a:p>
        </p:txBody>
      </p:sp>
      <p:sp>
        <p:nvSpPr>
          <p:cNvPr id="151" name="Google Shape;151;p27"/>
          <p:cNvSpPr/>
          <p:nvPr/>
        </p:nvSpPr>
        <p:spPr>
          <a:xfrm flipH="1">
            <a:off x="475494" y="2449418"/>
            <a:ext cx="5079000" cy="5856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350">
                <a:latin typeface="DM Sans"/>
                <a:ea typeface="DM Sans"/>
                <a:cs typeface="DM Sans"/>
                <a:sym typeface="DM Sans"/>
              </a:rPr>
              <a:t>Ahora bien, ¿qué es un archivo minificado?</a:t>
            </a:r>
            <a:r>
              <a:rPr lang="es"/>
              <a:t> </a:t>
            </a:r>
            <a:endParaRPr/>
          </a:p>
        </p:txBody>
      </p:sp>
      <p:sp>
        <p:nvSpPr>
          <p:cNvPr id="152" name="Google Shape;152;p27"/>
          <p:cNvSpPr txBox="1"/>
          <p:nvPr/>
        </p:nvSpPr>
        <p:spPr>
          <a:xfrm>
            <a:off x="473350" y="3303550"/>
            <a:ext cx="50118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 sz="1350">
                <a:solidFill>
                  <a:schemeClr val="dk1"/>
                </a:solidFill>
                <a:latin typeface="DM Sans"/>
                <a:ea typeface="DM Sans"/>
                <a:cs typeface="DM Sans"/>
                <a:sym typeface="DM Sans"/>
              </a:rPr>
              <a:t>Son archivos JS cuyo contenido se encuentra escrito en una </a:t>
            </a:r>
            <a:r>
              <a:rPr lang="es" sz="1350" b="1">
                <a:solidFill>
                  <a:schemeClr val="dk1"/>
                </a:solidFill>
                <a:latin typeface="DM Sans"/>
                <a:ea typeface="DM Sans"/>
                <a:cs typeface="DM Sans"/>
                <a:sym typeface="DM Sans"/>
              </a:rPr>
              <a:t>única línea y de corrido</a:t>
            </a:r>
            <a:r>
              <a:rPr lang="es" sz="1350">
                <a:solidFill>
                  <a:schemeClr val="dk1"/>
                </a:solidFill>
                <a:latin typeface="DM Sans"/>
                <a:ea typeface="DM Sans"/>
                <a:cs typeface="DM Sans"/>
                <a:sym typeface="DM Sans"/>
              </a:rPr>
              <a:t>, sin saltos de línea ni espacios innecesarios para achicarlos 🙌.</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Documentación</a:t>
            </a:r>
            <a:endParaRPr sz="4000" b="1">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¿Cómo empezamos?</a:t>
            </a:r>
            <a:endParaRPr sz="4000" b="1">
              <a:solidFill>
                <a:schemeClr val="dk1"/>
              </a:solidFill>
              <a:latin typeface="DM Sans"/>
              <a:ea typeface="DM Sans"/>
              <a:cs typeface="DM Sans"/>
              <a:sym typeface="DM Sans"/>
            </a:endParaRPr>
          </a:p>
        </p:txBody>
      </p:sp>
      <p:sp>
        <p:nvSpPr>
          <p:cNvPr id="163" name="Google Shape;163;p29"/>
          <p:cNvSpPr txBox="1"/>
          <p:nvPr/>
        </p:nvSpPr>
        <p:spPr>
          <a:xfrm>
            <a:off x="475500" y="1506213"/>
            <a:ext cx="4758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a:t>
            </a:r>
            <a:r>
              <a:rPr lang="es" sz="1350" b="1">
                <a:latin typeface="DM Sans"/>
                <a:ea typeface="DM Sans"/>
                <a:cs typeface="DM Sans"/>
                <a:sym typeface="DM Sans"/>
              </a:rPr>
              <a:t>documentación</a:t>
            </a:r>
            <a:r>
              <a:rPr lang="es" sz="1350">
                <a:latin typeface="DM Sans"/>
                <a:ea typeface="DM Sans"/>
                <a:cs typeface="DM Sans"/>
                <a:sym typeface="DM Sans"/>
              </a:rPr>
              <a:t> es el </a:t>
            </a:r>
            <a:r>
              <a:rPr lang="es" sz="1350" b="1">
                <a:latin typeface="DM Sans"/>
                <a:ea typeface="DM Sans"/>
                <a:cs typeface="DM Sans"/>
                <a:sym typeface="DM Sans"/>
              </a:rPr>
              <a:t>manual de instrucciones</a:t>
            </a:r>
            <a:r>
              <a:rPr lang="es" sz="1350">
                <a:latin typeface="DM Sans"/>
                <a:ea typeface="DM Sans"/>
                <a:cs typeface="DM Sans"/>
                <a:sym typeface="DM Sans"/>
              </a:rPr>
              <a:t> para la implementación y manejo de las librerías 📋. Es muy importante trabajar con ella.</a:t>
            </a:r>
            <a:endParaRPr sz="1350">
              <a:latin typeface="DM Sans"/>
              <a:ea typeface="DM Sans"/>
              <a:cs typeface="DM Sans"/>
              <a:sym typeface="DM Sans"/>
            </a:endParaRPr>
          </a:p>
        </p:txBody>
      </p:sp>
      <p:pic>
        <p:nvPicPr>
          <p:cNvPr id="164" name="Google Shape;164;p29"/>
          <p:cNvPicPr preferRelativeResize="0"/>
          <p:nvPr/>
        </p:nvPicPr>
        <p:blipFill>
          <a:blip r:embed="rId3">
            <a:alphaModFix/>
          </a:blip>
          <a:stretch>
            <a:fillRect/>
          </a:stretch>
        </p:blipFill>
        <p:spPr>
          <a:xfrm>
            <a:off x="475500" y="2462200"/>
            <a:ext cx="5232525" cy="2094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Recordatorio 🚨</a:t>
            </a:r>
            <a:endParaRPr sz="4000" b="1">
              <a:solidFill>
                <a:schemeClr val="dk1"/>
              </a:solidFill>
              <a:latin typeface="DM Sans"/>
              <a:ea typeface="DM Sans"/>
              <a:cs typeface="DM Sans"/>
              <a:sym typeface="DM Sans"/>
            </a:endParaRPr>
          </a:p>
        </p:txBody>
      </p:sp>
      <p:pic>
        <p:nvPicPr>
          <p:cNvPr id="170" name="Google Shape;170;p3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71" name="Google Shape;171;p30"/>
          <p:cNvSpPr txBox="1"/>
          <p:nvPr/>
        </p:nvSpPr>
        <p:spPr>
          <a:xfrm>
            <a:off x="549525" y="2192888"/>
            <a:ext cx="49872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Un buen desarrollador se destaca por poseer la habilidad de trabajar con estos tipos de documentos y herramientas ¡No olvides practicarlo! 💪</a:t>
            </a:r>
            <a:endParaRPr sz="1350">
              <a:latin typeface="DM Sans"/>
              <a:ea typeface="DM Sans"/>
              <a:cs typeface="DM Sans"/>
              <a:sym typeface="DM Sans"/>
            </a:endParaRPr>
          </a:p>
        </p:txBody>
      </p:sp>
      <p:pic>
        <p:nvPicPr>
          <p:cNvPr id="172" name="Google Shape;172;p30"/>
          <p:cNvPicPr preferRelativeResize="0"/>
          <p:nvPr/>
        </p:nvPicPr>
        <p:blipFill rotWithShape="1">
          <a:blip r:embed="rId4">
            <a:alphaModFix/>
          </a:blip>
          <a:srcRect l="43987" r="9763"/>
          <a:stretch/>
        </p:blipFill>
        <p:spPr>
          <a:xfrm>
            <a:off x="5945000" y="1319111"/>
            <a:ext cx="2507424" cy="255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90FF"/>
                </a:solidFill>
                <a:latin typeface="DM Sans"/>
                <a:ea typeface="DM Sans"/>
                <a:cs typeface="DM Sans"/>
                <a:sym typeface="DM Sans"/>
              </a:rPr>
              <a:t>Sweet alert</a:t>
            </a:r>
            <a:endParaRPr sz="4000" b="1">
              <a:solidFill>
                <a:srgbClr val="EA90FF"/>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¿Para qué sirve esta librería?</a:t>
            </a:r>
            <a:endParaRPr sz="4000" b="1">
              <a:solidFill>
                <a:schemeClr val="dk1"/>
              </a:solidFill>
              <a:latin typeface="DM Sans"/>
              <a:ea typeface="DM Sans"/>
              <a:cs typeface="DM Sans"/>
              <a:sym typeface="DM Sans"/>
            </a:endParaRPr>
          </a:p>
        </p:txBody>
      </p:sp>
      <p:sp>
        <p:nvSpPr>
          <p:cNvPr id="183" name="Google Shape;183;p32"/>
          <p:cNvSpPr txBox="1"/>
          <p:nvPr/>
        </p:nvSpPr>
        <p:spPr>
          <a:xfrm>
            <a:off x="475500" y="1506221"/>
            <a:ext cx="4758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Permite crear </a:t>
            </a:r>
            <a:r>
              <a:rPr lang="es" sz="1350" b="1">
                <a:latin typeface="DM Sans"/>
                <a:ea typeface="DM Sans"/>
                <a:cs typeface="DM Sans"/>
                <a:sym typeface="DM Sans"/>
              </a:rPr>
              <a:t>alertas personalizadas</a:t>
            </a:r>
            <a:r>
              <a:rPr lang="es" sz="1350">
                <a:latin typeface="DM Sans"/>
                <a:ea typeface="DM Sans"/>
                <a:cs typeface="DM Sans"/>
                <a:sym typeface="DM Sans"/>
              </a:rPr>
              <a:t> atractivas, sencillas, customizables e interactivas. Reemplaza el típico </a:t>
            </a:r>
            <a:r>
              <a:rPr lang="es" sz="1350" b="1">
                <a:latin typeface="DM Sans"/>
                <a:ea typeface="DM Sans"/>
                <a:cs typeface="DM Sans"/>
                <a:sym typeface="DM Sans"/>
              </a:rPr>
              <a:t>alert() tradicional</a:t>
            </a:r>
            <a:r>
              <a:rPr lang="es" sz="1350">
                <a:latin typeface="DM Sans"/>
                <a:ea typeface="DM Sans"/>
                <a:cs typeface="DM Sans"/>
                <a:sym typeface="DM Sans"/>
              </a:rPr>
              <a:t> 💬. </a:t>
            </a:r>
            <a:endParaRPr sz="1350">
              <a:latin typeface="DM Sans"/>
              <a:ea typeface="DM Sans"/>
              <a:cs typeface="DM Sans"/>
              <a:sym typeface="DM Sans"/>
            </a:endParaRPr>
          </a:p>
        </p:txBody>
      </p:sp>
      <p:pic>
        <p:nvPicPr>
          <p:cNvPr id="184" name="Google Shape;184;p32"/>
          <p:cNvPicPr preferRelativeResize="0"/>
          <p:nvPr/>
        </p:nvPicPr>
        <p:blipFill>
          <a:blip r:embed="rId3">
            <a:alphaModFix/>
          </a:blip>
          <a:stretch>
            <a:fillRect/>
          </a:stretch>
        </p:blipFill>
        <p:spPr>
          <a:xfrm>
            <a:off x="475500" y="2830300"/>
            <a:ext cx="3118526" cy="1761300"/>
          </a:xfrm>
          <a:prstGeom prst="rect">
            <a:avLst/>
          </a:prstGeom>
          <a:noFill/>
          <a:ln>
            <a:noFill/>
          </a:ln>
        </p:spPr>
      </p:pic>
      <p:pic>
        <p:nvPicPr>
          <p:cNvPr id="185" name="Google Shape;185;p32"/>
          <p:cNvPicPr preferRelativeResize="0"/>
          <p:nvPr/>
        </p:nvPicPr>
        <p:blipFill>
          <a:blip r:embed="rId4">
            <a:alphaModFix/>
          </a:blip>
          <a:stretch>
            <a:fillRect/>
          </a:stretch>
        </p:blipFill>
        <p:spPr>
          <a:xfrm>
            <a:off x="4427075" y="3084974"/>
            <a:ext cx="4042675" cy="1251950"/>
          </a:xfrm>
          <a:prstGeom prst="rect">
            <a:avLst/>
          </a:prstGeom>
          <a:noFill/>
          <a:ln>
            <a:noFill/>
          </a:ln>
        </p:spPr>
      </p:pic>
      <p:sp>
        <p:nvSpPr>
          <p:cNvPr id="186" name="Google Shape;186;p32"/>
          <p:cNvSpPr txBox="1"/>
          <p:nvPr/>
        </p:nvSpPr>
        <p:spPr>
          <a:xfrm>
            <a:off x="1442413" y="2314425"/>
            <a:ext cx="11847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highlight>
                  <a:srgbClr val="EAFF6A"/>
                </a:highlight>
                <a:latin typeface="DM Sans"/>
                <a:ea typeface="DM Sans"/>
                <a:cs typeface="DM Sans"/>
                <a:sym typeface="DM Sans"/>
              </a:rPr>
              <a:t>Sweet Alert</a:t>
            </a:r>
            <a:endParaRPr>
              <a:highlight>
                <a:srgbClr val="EAFF6A"/>
              </a:highlight>
            </a:endParaRPr>
          </a:p>
        </p:txBody>
      </p:sp>
      <p:sp>
        <p:nvSpPr>
          <p:cNvPr id="187" name="Google Shape;187;p32"/>
          <p:cNvSpPr txBox="1"/>
          <p:nvPr/>
        </p:nvSpPr>
        <p:spPr>
          <a:xfrm>
            <a:off x="5345625" y="2314425"/>
            <a:ext cx="17286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highlight>
                  <a:srgbClr val="EAFF6A"/>
                </a:highlight>
                <a:latin typeface="DM Sans"/>
                <a:ea typeface="DM Sans"/>
                <a:cs typeface="DM Sans"/>
                <a:sym typeface="DM Sans"/>
              </a:rPr>
              <a:t>Alert () Tradicional</a:t>
            </a:r>
            <a:endParaRPr>
              <a:highlight>
                <a:srgbClr val="EAFF6A"/>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p:nvPr/>
        </p:nvSpPr>
        <p:spPr>
          <a:xfrm>
            <a:off x="47550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¿Cómo instalarla?</a:t>
            </a:r>
            <a:endParaRPr sz="4000" b="1">
              <a:solidFill>
                <a:schemeClr val="dk1"/>
              </a:solidFill>
              <a:latin typeface="DM Sans"/>
              <a:ea typeface="DM Sans"/>
              <a:cs typeface="DM Sans"/>
              <a:sym typeface="DM Sans"/>
            </a:endParaRPr>
          </a:p>
        </p:txBody>
      </p:sp>
      <p:sp>
        <p:nvSpPr>
          <p:cNvPr id="193" name="Google Shape;193;p33"/>
          <p:cNvSpPr/>
          <p:nvPr/>
        </p:nvSpPr>
        <p:spPr>
          <a:xfrm>
            <a:off x="4273790" y="15910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3"/>
          <p:cNvSpPr/>
          <p:nvPr/>
        </p:nvSpPr>
        <p:spPr>
          <a:xfrm>
            <a:off x="6821126" y="159110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33"/>
          <p:cNvCxnSpPr>
            <a:stCxn id="196" idx="6"/>
            <a:endCxn id="193" idx="2"/>
          </p:cNvCxnSpPr>
          <p:nvPr/>
        </p:nvCxnSpPr>
        <p:spPr>
          <a:xfrm>
            <a:off x="2313563" y="1884654"/>
            <a:ext cx="1960200" cy="0"/>
          </a:xfrm>
          <a:prstGeom prst="straightConnector1">
            <a:avLst/>
          </a:prstGeom>
          <a:noFill/>
          <a:ln w="9525" cap="flat" cmpd="sng">
            <a:solidFill>
              <a:srgbClr val="EAFF6A"/>
            </a:solidFill>
            <a:prstDash val="solid"/>
            <a:round/>
            <a:headEnd type="none" w="med" len="med"/>
            <a:tailEnd type="none" w="med" len="med"/>
          </a:ln>
        </p:spPr>
      </p:cxnSp>
      <p:cxnSp>
        <p:nvCxnSpPr>
          <p:cNvPr id="197" name="Google Shape;197;p33"/>
          <p:cNvCxnSpPr>
            <a:stCxn id="193" idx="6"/>
            <a:endCxn id="194" idx="2"/>
          </p:cNvCxnSpPr>
          <p:nvPr/>
        </p:nvCxnSpPr>
        <p:spPr>
          <a:xfrm>
            <a:off x="4860890" y="1884629"/>
            <a:ext cx="1960200" cy="0"/>
          </a:xfrm>
          <a:prstGeom prst="straightConnector1">
            <a:avLst/>
          </a:prstGeom>
          <a:noFill/>
          <a:ln w="9525" cap="flat" cmpd="sng">
            <a:solidFill>
              <a:srgbClr val="EAFF6A"/>
            </a:solidFill>
            <a:prstDash val="solid"/>
            <a:round/>
            <a:headEnd type="none" w="med" len="med"/>
            <a:tailEnd type="none" w="med" len="med"/>
          </a:ln>
        </p:spPr>
      </p:cxnSp>
      <p:sp>
        <p:nvSpPr>
          <p:cNvPr id="198" name="Google Shape;198;p33"/>
          <p:cNvSpPr txBox="1"/>
          <p:nvPr/>
        </p:nvSpPr>
        <p:spPr>
          <a:xfrm>
            <a:off x="1053875" y="2396675"/>
            <a:ext cx="1950900" cy="794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Primero debemos </a:t>
            </a:r>
            <a:r>
              <a:rPr lang="es" sz="1200" b="1">
                <a:solidFill>
                  <a:schemeClr val="dk1"/>
                </a:solidFill>
                <a:latin typeface="DM Sans"/>
                <a:ea typeface="DM Sans"/>
                <a:cs typeface="DM Sans"/>
                <a:sym typeface="DM Sans"/>
              </a:rPr>
              <a:t>implementarla</a:t>
            </a:r>
            <a:r>
              <a:rPr lang="es" sz="1200">
                <a:solidFill>
                  <a:schemeClr val="dk1"/>
                </a:solidFill>
                <a:latin typeface="DM Sans"/>
                <a:ea typeface="DM Sans"/>
                <a:cs typeface="DM Sans"/>
                <a:sym typeface="DM Sans"/>
              </a:rPr>
              <a:t> como vimos anteriormente.</a:t>
            </a:r>
            <a:endParaRPr sz="1200">
              <a:latin typeface="DM Sans"/>
              <a:ea typeface="DM Sans"/>
              <a:cs typeface="DM Sans"/>
              <a:sym typeface="DM Sans"/>
            </a:endParaRPr>
          </a:p>
        </p:txBody>
      </p:sp>
      <p:sp>
        <p:nvSpPr>
          <p:cNvPr id="199" name="Google Shape;199;p33"/>
          <p:cNvSpPr txBox="1"/>
          <p:nvPr/>
        </p:nvSpPr>
        <p:spPr>
          <a:xfrm>
            <a:off x="3596550" y="2396675"/>
            <a:ext cx="1950900" cy="1431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Luego, siguiendo la </a:t>
            </a:r>
            <a:r>
              <a:rPr lang="es" sz="1200" b="1">
                <a:solidFill>
                  <a:schemeClr val="dk1"/>
                </a:solidFill>
                <a:latin typeface="DM Sans"/>
                <a:ea typeface="DM Sans"/>
                <a:cs typeface="DM Sans"/>
                <a:sym typeface="DM Sans"/>
              </a:rPr>
              <a:t>documentación</a:t>
            </a:r>
            <a:r>
              <a:rPr lang="es" sz="1200">
                <a:solidFill>
                  <a:schemeClr val="dk1"/>
                </a:solidFill>
                <a:latin typeface="DM Sans"/>
                <a:ea typeface="DM Sans"/>
                <a:cs typeface="DM Sans"/>
                <a:sym typeface="DM Sans"/>
              </a:rPr>
              <a:t>, en el ítem </a:t>
            </a:r>
            <a:r>
              <a:rPr lang="es" sz="1200">
                <a:solidFill>
                  <a:schemeClr val="dk1"/>
                </a:solidFill>
                <a:highlight>
                  <a:schemeClr val="accent1"/>
                </a:highlight>
                <a:latin typeface="DM Sans"/>
                <a:ea typeface="DM Sans"/>
                <a:cs typeface="DM Sans"/>
                <a:sym typeface="DM Sans"/>
              </a:rPr>
              <a:t>installation</a:t>
            </a:r>
            <a:r>
              <a:rPr lang="es" sz="1200">
                <a:solidFill>
                  <a:schemeClr val="dk1"/>
                </a:solidFill>
                <a:latin typeface="DM Sans"/>
                <a:ea typeface="DM Sans"/>
                <a:cs typeface="DM Sans"/>
                <a:sym typeface="DM Sans"/>
              </a:rPr>
              <a:t> tenemos las instrucciones de cómo proceder:</a:t>
            </a:r>
            <a:endParaRPr sz="1200">
              <a:latin typeface="DM Sans"/>
              <a:ea typeface="DM Sans"/>
              <a:cs typeface="DM Sans"/>
              <a:sym typeface="DM Sans"/>
            </a:endParaRPr>
          </a:p>
        </p:txBody>
      </p:sp>
      <p:sp>
        <p:nvSpPr>
          <p:cNvPr id="200" name="Google Shape;200;p33"/>
          <p:cNvSpPr txBox="1"/>
          <p:nvPr/>
        </p:nvSpPr>
        <p:spPr>
          <a:xfrm>
            <a:off x="6139225" y="2396675"/>
            <a:ext cx="1950900" cy="794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¡Y listo! Una vez agregada, ya podemos utilizarla 🚀.</a:t>
            </a:r>
            <a:endParaRPr sz="1200">
              <a:latin typeface="DM Sans"/>
              <a:ea typeface="DM Sans"/>
              <a:cs typeface="DM Sans"/>
              <a:sym typeface="DM Sans"/>
            </a:endParaRPr>
          </a:p>
        </p:txBody>
      </p:sp>
      <p:sp>
        <p:nvSpPr>
          <p:cNvPr id="201" name="Google Shape;201;p33"/>
          <p:cNvSpPr txBox="1"/>
          <p:nvPr/>
        </p:nvSpPr>
        <p:spPr>
          <a:xfrm>
            <a:off x="4360238" y="1584475"/>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chemeClr val="dk1"/>
                </a:solidFill>
                <a:latin typeface="DM Sans"/>
                <a:ea typeface="DM Sans"/>
                <a:cs typeface="DM Sans"/>
                <a:sym typeface="DM Sans"/>
              </a:rPr>
              <a:t>2</a:t>
            </a:r>
            <a:endParaRPr sz="3000" b="1">
              <a:solidFill>
                <a:schemeClr val="dk1"/>
              </a:solidFill>
              <a:latin typeface="DM Sans"/>
              <a:ea typeface="DM Sans"/>
              <a:cs typeface="DM Sans"/>
              <a:sym typeface="DM Sans"/>
            </a:endParaRPr>
          </a:p>
        </p:txBody>
      </p:sp>
      <p:sp>
        <p:nvSpPr>
          <p:cNvPr id="202" name="Google Shape;202;p33"/>
          <p:cNvSpPr txBox="1"/>
          <p:nvPr/>
        </p:nvSpPr>
        <p:spPr>
          <a:xfrm>
            <a:off x="6907538" y="1584475"/>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chemeClr val="dk1"/>
                </a:solidFill>
                <a:latin typeface="DM Sans"/>
                <a:ea typeface="DM Sans"/>
                <a:cs typeface="DM Sans"/>
                <a:sym typeface="DM Sans"/>
              </a:rPr>
              <a:t>3</a:t>
            </a:r>
            <a:endParaRPr sz="3000" b="1">
              <a:solidFill>
                <a:schemeClr val="dk1"/>
              </a:solidFill>
              <a:latin typeface="DM Sans"/>
              <a:ea typeface="DM Sans"/>
              <a:cs typeface="DM Sans"/>
              <a:sym typeface="DM Sans"/>
            </a:endParaRPr>
          </a:p>
        </p:txBody>
      </p:sp>
      <p:grpSp>
        <p:nvGrpSpPr>
          <p:cNvPr id="203" name="Google Shape;203;p33"/>
          <p:cNvGrpSpPr/>
          <p:nvPr/>
        </p:nvGrpSpPr>
        <p:grpSpPr>
          <a:xfrm>
            <a:off x="1726463" y="1584475"/>
            <a:ext cx="587100" cy="600300"/>
            <a:chOff x="1731113" y="1953850"/>
            <a:chExt cx="587100" cy="600300"/>
          </a:xfrm>
        </p:grpSpPr>
        <p:sp>
          <p:nvSpPr>
            <p:cNvPr id="196" name="Google Shape;196;p33"/>
            <p:cNvSpPr/>
            <p:nvPr/>
          </p:nvSpPr>
          <p:spPr>
            <a:xfrm>
              <a:off x="1731113"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3"/>
            <p:cNvSpPr txBox="1"/>
            <p:nvPr/>
          </p:nvSpPr>
          <p:spPr>
            <a:xfrm>
              <a:off x="1817525"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chemeClr val="dk1"/>
                  </a:solidFill>
                  <a:latin typeface="DM Sans"/>
                  <a:ea typeface="DM Sans"/>
                  <a:cs typeface="DM Sans"/>
                  <a:sym typeface="DM Sans"/>
                </a:rPr>
                <a:t>1</a:t>
              </a:r>
              <a:endParaRPr sz="3000" b="1">
                <a:solidFill>
                  <a:schemeClr val="dk1"/>
                </a:solidFill>
                <a:latin typeface="DM Sans"/>
                <a:ea typeface="DM Sans"/>
                <a:cs typeface="DM Sans"/>
                <a:sym typeface="DM Sans"/>
              </a:endParaRPr>
            </a:p>
          </p:txBody>
        </p:sp>
      </p:grpSp>
      <p:sp>
        <p:nvSpPr>
          <p:cNvPr id="205" name="Google Shape;205;p33"/>
          <p:cNvSpPr/>
          <p:nvPr/>
        </p:nvSpPr>
        <p:spPr>
          <a:xfrm>
            <a:off x="1315400" y="3861825"/>
            <a:ext cx="6504000" cy="681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350">
                <a:solidFill>
                  <a:srgbClr val="808080"/>
                </a:solidFill>
                <a:highlight>
                  <a:schemeClr val="dk1"/>
                </a:highlight>
                <a:latin typeface="Courier New"/>
                <a:ea typeface="Courier New"/>
                <a:cs typeface="Courier New"/>
                <a:sym typeface="Courier New"/>
              </a:rPr>
              <a:t>&lt;</a:t>
            </a:r>
            <a:r>
              <a:rPr lang="es" sz="1350">
                <a:solidFill>
                  <a:srgbClr val="569CD6"/>
                </a:solidFill>
                <a:highlight>
                  <a:schemeClr val="dk1"/>
                </a:highlight>
                <a:latin typeface="Courier New"/>
                <a:ea typeface="Courier New"/>
                <a:cs typeface="Courier New"/>
                <a:sym typeface="Courier New"/>
              </a:rPr>
              <a:t>script</a:t>
            </a:r>
            <a:r>
              <a:rPr lang="es" sz="1350">
                <a:solidFill>
                  <a:srgbClr val="D4D4D4"/>
                </a:solidFill>
                <a:highlight>
                  <a:schemeClr val="dk1"/>
                </a:highlight>
                <a:latin typeface="Courier New"/>
                <a:ea typeface="Courier New"/>
                <a:cs typeface="Courier New"/>
                <a:sym typeface="Courier New"/>
              </a:rPr>
              <a:t> </a:t>
            </a:r>
            <a:r>
              <a:rPr lang="es" sz="1350">
                <a:solidFill>
                  <a:srgbClr val="9CDCFE"/>
                </a:solidFill>
                <a:highlight>
                  <a:schemeClr val="dk1"/>
                </a:highlight>
                <a:latin typeface="Courier New"/>
                <a:ea typeface="Courier New"/>
                <a:cs typeface="Courier New"/>
                <a:sym typeface="Courier New"/>
              </a:rPr>
              <a:t>src</a:t>
            </a:r>
            <a:r>
              <a:rPr lang="es" sz="1350">
                <a:solidFill>
                  <a:srgbClr val="D4D4D4"/>
                </a:solidFill>
                <a:highlight>
                  <a:schemeClr val="dk1"/>
                </a:highlight>
                <a:latin typeface="Courier New"/>
                <a:ea typeface="Courier New"/>
                <a:cs typeface="Courier New"/>
                <a:sym typeface="Courier New"/>
              </a:rPr>
              <a:t>=</a:t>
            </a:r>
            <a:r>
              <a:rPr lang="es" sz="1350">
                <a:solidFill>
                  <a:srgbClr val="CE9178"/>
                </a:solidFill>
                <a:highlight>
                  <a:schemeClr val="dk1"/>
                </a:highlight>
                <a:latin typeface="Courier New"/>
                <a:ea typeface="Courier New"/>
                <a:cs typeface="Courier New"/>
                <a:sym typeface="Courier New"/>
              </a:rPr>
              <a:t>"//cdn.jsdelivr.net/npm/sweetalert2@11"</a:t>
            </a:r>
            <a:r>
              <a:rPr lang="es" sz="1350">
                <a:solidFill>
                  <a:srgbClr val="808080"/>
                </a:solidFill>
                <a:highlight>
                  <a:schemeClr val="dk1"/>
                </a:highlight>
                <a:latin typeface="Courier New"/>
                <a:ea typeface="Courier New"/>
                <a:cs typeface="Courier New"/>
                <a:sym typeface="Courier New"/>
              </a:rPr>
              <a:t>&gt;&lt;/</a:t>
            </a:r>
            <a:r>
              <a:rPr lang="es" sz="1350">
                <a:solidFill>
                  <a:srgbClr val="569CD6"/>
                </a:solidFill>
                <a:highlight>
                  <a:schemeClr val="dk1"/>
                </a:highlight>
                <a:latin typeface="Courier New"/>
                <a:ea typeface="Courier New"/>
                <a:cs typeface="Courier New"/>
                <a:sym typeface="Courier New"/>
              </a:rPr>
              <a:t>script</a:t>
            </a:r>
            <a:r>
              <a:rPr lang="es" sz="1350">
                <a:solidFill>
                  <a:srgbClr val="808080"/>
                </a:solidFill>
                <a:highlight>
                  <a:schemeClr val="dk1"/>
                </a:highlight>
                <a:latin typeface="Courier New"/>
                <a:ea typeface="Courier New"/>
                <a:cs typeface="Courier New"/>
                <a:sym typeface="Courier New"/>
              </a:rPr>
              <a:t>&gt;</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6"/>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Librerías</a:t>
            </a:r>
            <a:endParaRPr sz="4000" b="1">
              <a:solidFill>
                <a:srgbClr val="EAFF6A"/>
              </a:solidFill>
              <a:latin typeface="DM Sans"/>
              <a:ea typeface="DM Sans"/>
              <a:cs typeface="DM Sans"/>
              <a:sym typeface="DM Sans"/>
            </a:endParaRPr>
          </a:p>
        </p:txBody>
      </p:sp>
      <p:sp>
        <p:nvSpPr>
          <p:cNvPr id="54" name="Google Shape;54;p1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b="1">
                <a:solidFill>
                  <a:schemeClr val="lt1"/>
                </a:solidFill>
                <a:latin typeface="DM Sans"/>
                <a:ea typeface="DM Sans"/>
                <a:cs typeface="DM Sans"/>
                <a:sym typeface="DM Sans"/>
              </a:rPr>
              <a:t>Clase 14.</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55" name="Google Shape;55;p16"/>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p:nvPr/>
        </p:nvSpPr>
        <p:spPr>
          <a:xfrm>
            <a:off x="47335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¿Cómo usarla?</a:t>
            </a:r>
            <a:endParaRPr sz="4000" b="1">
              <a:solidFill>
                <a:schemeClr val="dk1"/>
              </a:solidFill>
              <a:latin typeface="DM Sans"/>
              <a:ea typeface="DM Sans"/>
              <a:cs typeface="DM Sans"/>
              <a:sym typeface="DM Sans"/>
            </a:endParaRPr>
          </a:p>
        </p:txBody>
      </p:sp>
      <p:sp>
        <p:nvSpPr>
          <p:cNvPr id="211" name="Google Shape;211;p34"/>
          <p:cNvSpPr txBox="1"/>
          <p:nvPr/>
        </p:nvSpPr>
        <p:spPr>
          <a:xfrm>
            <a:off x="475500" y="1384496"/>
            <a:ext cx="4758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Ahora, podemos disparar alertas a través del método </a:t>
            </a:r>
            <a:r>
              <a:rPr lang="es" sz="1350" b="1">
                <a:latin typeface="DM Sans"/>
                <a:ea typeface="DM Sans"/>
                <a:cs typeface="DM Sans"/>
                <a:sym typeface="DM Sans"/>
              </a:rPr>
              <a:t>.fire</a:t>
            </a:r>
            <a:r>
              <a:rPr lang="es" sz="1350">
                <a:latin typeface="DM Sans"/>
                <a:ea typeface="DM Sans"/>
                <a:cs typeface="DM Sans"/>
                <a:sym typeface="DM Sans"/>
              </a:rPr>
              <a:t> del objeto global </a:t>
            </a:r>
            <a:r>
              <a:rPr lang="es" sz="1350" b="1">
                <a:latin typeface="DM Sans"/>
                <a:ea typeface="DM Sans"/>
                <a:cs typeface="DM Sans"/>
                <a:sym typeface="DM Sans"/>
              </a:rPr>
              <a:t>Swal</a:t>
            </a:r>
            <a:r>
              <a:rPr lang="es" sz="1350">
                <a:latin typeface="DM Sans"/>
                <a:ea typeface="DM Sans"/>
                <a:cs typeface="DM Sans"/>
                <a:sym typeface="DM Sans"/>
              </a:rPr>
              <a:t>:</a:t>
            </a:r>
            <a:endParaRPr sz="1350">
              <a:latin typeface="DM Sans"/>
              <a:ea typeface="DM Sans"/>
              <a:cs typeface="DM Sans"/>
              <a:sym typeface="DM Sans"/>
            </a:endParaRPr>
          </a:p>
        </p:txBody>
      </p:sp>
      <p:sp>
        <p:nvSpPr>
          <p:cNvPr id="212" name="Google Shape;212;p34"/>
          <p:cNvSpPr/>
          <p:nvPr/>
        </p:nvSpPr>
        <p:spPr>
          <a:xfrm>
            <a:off x="473350" y="2101250"/>
            <a:ext cx="6691200" cy="1503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Swal</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fire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title: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'Error!'</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'Do you want to continue?'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icon: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'error'</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confirmButtonText: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'Cool'</a:t>
            </a:r>
            <a:endParaRPr sz="11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a:p>
        </p:txBody>
      </p:sp>
      <p:sp>
        <p:nvSpPr>
          <p:cNvPr id="213" name="Google Shape;213;p34"/>
          <p:cNvSpPr txBox="1"/>
          <p:nvPr/>
        </p:nvSpPr>
        <p:spPr>
          <a:xfrm>
            <a:off x="475500" y="3721300"/>
            <a:ext cx="60852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 sz="1350">
                <a:solidFill>
                  <a:schemeClr val="dk1"/>
                </a:solidFill>
                <a:latin typeface="DM Sans"/>
                <a:ea typeface="DM Sans"/>
                <a:cs typeface="DM Sans"/>
                <a:sym typeface="DM Sans"/>
              </a:rPr>
              <a:t>El método recibe un </a:t>
            </a:r>
            <a:r>
              <a:rPr lang="es" sz="1350" b="1">
                <a:solidFill>
                  <a:schemeClr val="dk1"/>
                </a:solidFill>
                <a:latin typeface="DM Sans"/>
                <a:ea typeface="DM Sans"/>
                <a:cs typeface="DM Sans"/>
                <a:sym typeface="DM Sans"/>
              </a:rPr>
              <a:t>objeto por parámetro</a:t>
            </a:r>
            <a:r>
              <a:rPr lang="es" sz="1350">
                <a:solidFill>
                  <a:schemeClr val="dk1"/>
                </a:solidFill>
                <a:latin typeface="DM Sans"/>
                <a:ea typeface="DM Sans"/>
                <a:cs typeface="DM Sans"/>
                <a:sym typeface="DM Sans"/>
              </a:rPr>
              <a:t>. Puede recibir distintas propiedades y valores, generando distintos resultados. Esto nos permite customizar la alerta 🎨.</a:t>
            </a:r>
            <a:endParaRPr sz="135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p:nvPr/>
        </p:nvSpPr>
        <p:spPr>
          <a:xfrm>
            <a:off x="473350" y="619525"/>
            <a:ext cx="8141100" cy="64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300" b="1">
                <a:solidFill>
                  <a:schemeClr val="dk1"/>
                </a:solidFill>
                <a:latin typeface="DM Sans"/>
                <a:ea typeface="DM Sans"/>
                <a:cs typeface="DM Sans"/>
                <a:sym typeface="DM Sans"/>
              </a:rPr>
              <a:t>Algunos usos de Sweet Alert</a:t>
            </a:r>
            <a:endParaRPr sz="2800" b="1">
              <a:solidFill>
                <a:schemeClr val="dk1"/>
              </a:solidFill>
              <a:latin typeface="DM Sans"/>
              <a:ea typeface="DM Sans"/>
              <a:cs typeface="DM Sans"/>
              <a:sym typeface="DM Sans"/>
            </a:endParaRPr>
          </a:p>
        </p:txBody>
      </p:sp>
      <p:sp>
        <p:nvSpPr>
          <p:cNvPr id="219" name="Google Shape;219;p35"/>
          <p:cNvSpPr txBox="1"/>
          <p:nvPr/>
        </p:nvSpPr>
        <p:spPr>
          <a:xfrm>
            <a:off x="488150" y="2159800"/>
            <a:ext cx="3834600" cy="23223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Sweet Alert viene estilado con </a:t>
            </a:r>
            <a:r>
              <a:rPr lang="es" sz="1350" b="1">
                <a:latin typeface="DM Sans"/>
                <a:ea typeface="DM Sans"/>
                <a:cs typeface="DM Sans"/>
                <a:sym typeface="DM Sans"/>
              </a:rPr>
              <a:t>bootstrap</a:t>
            </a:r>
            <a:r>
              <a:rPr lang="es" sz="1350">
                <a:latin typeface="DM Sans"/>
                <a:ea typeface="DM Sans"/>
                <a:cs typeface="DM Sans"/>
                <a:sym typeface="DM Sans"/>
              </a:rPr>
              <a:t>, por lo que se recomienda tenerlo integrado para lograr un mejor resultado visual 😎.</a:t>
            </a:r>
            <a:endParaRPr sz="1350">
              <a:latin typeface="DM Sans"/>
              <a:ea typeface="DM Sans"/>
              <a:cs typeface="DM Sans"/>
              <a:sym typeface="DM Sans"/>
            </a:endParaRPr>
          </a:p>
          <a:p>
            <a:pPr marL="457200" lvl="0" indent="0" algn="l" rtl="0">
              <a:lnSpc>
                <a:spcPct val="30000"/>
              </a:lnSpc>
              <a:spcBef>
                <a:spcPts val="800"/>
              </a:spcBef>
              <a:spcAft>
                <a:spcPts val="0"/>
              </a:spcAft>
              <a:buClr>
                <a:srgbClr val="000000"/>
              </a:buClr>
              <a:buSzPts val="1100"/>
              <a:buFont typeface="Arial"/>
              <a:buNone/>
            </a:pPr>
            <a:endParaRPr sz="1350">
              <a:solidFill>
                <a:srgbClr val="000000"/>
              </a:solidFill>
              <a:latin typeface="DM Sans"/>
              <a:ea typeface="DM Sans"/>
              <a:cs typeface="DM Sans"/>
              <a:sym typeface="DM Sans"/>
            </a:endParaRPr>
          </a:p>
          <a:p>
            <a:pPr marL="457200" lvl="0" indent="-314325" algn="l" rtl="0">
              <a:spcBef>
                <a:spcPts val="800"/>
              </a:spcBef>
              <a:spcAft>
                <a:spcPts val="0"/>
              </a:spcAft>
              <a:buClr>
                <a:srgbClr val="EA90FF"/>
              </a:buClr>
              <a:buSzPts val="1350"/>
              <a:buFont typeface="DM Sans"/>
              <a:buChar char="✓"/>
            </a:pPr>
            <a:r>
              <a:rPr lang="es" sz="1350">
                <a:latin typeface="DM Sans"/>
                <a:ea typeface="DM Sans"/>
                <a:cs typeface="DM Sans"/>
                <a:sym typeface="DM Sans"/>
              </a:rPr>
              <a:t>En la </a:t>
            </a:r>
            <a:r>
              <a:rPr lang="es" sz="1350" b="1">
                <a:latin typeface="DM Sans"/>
                <a:ea typeface="DM Sans"/>
                <a:cs typeface="DM Sans"/>
                <a:sym typeface="DM Sans"/>
              </a:rPr>
              <a:t>documentación</a:t>
            </a:r>
            <a:r>
              <a:rPr lang="es" sz="1350">
                <a:latin typeface="DM Sans"/>
                <a:ea typeface="DM Sans"/>
                <a:cs typeface="DM Sans"/>
                <a:sym typeface="DM Sans"/>
              </a:rPr>
              <a:t> se listan todas las propiedades y valores posibles que se pueden definir para configurar el alert 📋. Y en su sección “Recipe Gallery” hay muchos ejemplos.</a:t>
            </a:r>
            <a:endParaRPr sz="1350">
              <a:solidFill>
                <a:srgbClr val="000000"/>
              </a:solidFill>
              <a:latin typeface="DM Sans"/>
              <a:ea typeface="DM Sans"/>
              <a:cs typeface="DM Sans"/>
              <a:sym typeface="DM Sans"/>
            </a:endParaRPr>
          </a:p>
        </p:txBody>
      </p:sp>
      <p:sp>
        <p:nvSpPr>
          <p:cNvPr id="220" name="Google Shape;220;p35"/>
          <p:cNvSpPr txBox="1"/>
          <p:nvPr/>
        </p:nvSpPr>
        <p:spPr>
          <a:xfrm>
            <a:off x="606350" y="1651775"/>
            <a:ext cx="29619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Algunos tips 🙌:</a:t>
            </a:r>
            <a:endParaRPr sz="1350">
              <a:latin typeface="DM Sans"/>
              <a:ea typeface="DM Sans"/>
              <a:cs typeface="DM Sans"/>
              <a:sym typeface="DM Sans"/>
            </a:endParaRPr>
          </a:p>
        </p:txBody>
      </p:sp>
      <p:sp>
        <p:nvSpPr>
          <p:cNvPr id="221" name="Google Shape;221;p35"/>
          <p:cNvSpPr txBox="1"/>
          <p:nvPr/>
        </p:nvSpPr>
        <p:spPr>
          <a:xfrm>
            <a:off x="4536500" y="2159800"/>
            <a:ext cx="3834600" cy="11184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Es importante definir siempre: los </a:t>
            </a:r>
            <a:r>
              <a:rPr lang="es" sz="1350" b="1">
                <a:latin typeface="DM Sans"/>
                <a:ea typeface="DM Sans"/>
                <a:cs typeface="DM Sans"/>
                <a:sym typeface="DM Sans"/>
              </a:rPr>
              <a:t>eventos</a:t>
            </a:r>
            <a:r>
              <a:rPr lang="es" sz="1350">
                <a:latin typeface="DM Sans"/>
                <a:ea typeface="DM Sans"/>
                <a:cs typeface="DM Sans"/>
                <a:sym typeface="DM Sans"/>
              </a:rPr>
              <a:t> y el </a:t>
            </a:r>
            <a:r>
              <a:rPr lang="es" sz="1350" b="1">
                <a:latin typeface="DM Sans"/>
                <a:ea typeface="DM Sans"/>
                <a:cs typeface="DM Sans"/>
                <a:sym typeface="DM Sans"/>
              </a:rPr>
              <a:t>comportamiento</a:t>
            </a:r>
            <a:r>
              <a:rPr lang="es" sz="1350">
                <a:latin typeface="DM Sans"/>
                <a:ea typeface="DM Sans"/>
                <a:cs typeface="DM Sans"/>
                <a:sym typeface="DM Sans"/>
              </a:rPr>
              <a:t> esperado en nuestro script 🎯.</a:t>
            </a:r>
            <a:endParaRPr sz="1350">
              <a:latin typeface="DM Sans"/>
              <a:ea typeface="DM Sans"/>
              <a:cs typeface="DM Sans"/>
              <a:sym typeface="DM Sans"/>
            </a:endParaRPr>
          </a:p>
          <a:p>
            <a:pPr marL="457200" lvl="0" indent="0" algn="l" rtl="0">
              <a:spcBef>
                <a:spcPts val="800"/>
              </a:spcBef>
              <a:spcAft>
                <a:spcPts val="800"/>
              </a:spcAft>
              <a:buNone/>
            </a:pPr>
            <a:endParaRPr sz="1350">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Click me</a:t>
            </a:r>
            <a:endParaRPr sz="4000" b="1">
              <a:solidFill>
                <a:schemeClr val="dk1"/>
              </a:solidFill>
              <a:latin typeface="DM Sans"/>
              <a:ea typeface="DM Sans"/>
              <a:cs typeface="DM Sans"/>
              <a:sym typeface="DM Sans"/>
            </a:endParaRPr>
          </a:p>
        </p:txBody>
      </p:sp>
      <p:pic>
        <p:nvPicPr>
          <p:cNvPr id="227" name="Google Shape;227;p3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28" name="Google Shape;228;p36"/>
          <p:cNvSpPr txBox="1"/>
          <p:nvPr/>
        </p:nvSpPr>
        <p:spPr>
          <a:xfrm>
            <a:off x="549525" y="2192900"/>
            <a:ext cx="3653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Generalmente, las alertas están vinculadas a determinados eventos. Veamos, por ejemplo, </a:t>
            </a:r>
            <a:r>
              <a:rPr lang="es" sz="1350" b="1">
                <a:latin typeface="DM Sans"/>
                <a:ea typeface="DM Sans"/>
                <a:cs typeface="DM Sans"/>
                <a:sym typeface="DM Sans"/>
              </a:rPr>
              <a:t>Sweet Alert</a:t>
            </a:r>
            <a:r>
              <a:rPr lang="es" sz="1350">
                <a:latin typeface="DM Sans"/>
                <a:ea typeface="DM Sans"/>
                <a:cs typeface="DM Sans"/>
                <a:sym typeface="DM Sans"/>
              </a:rPr>
              <a:t> aplicado al evento de un click 🖱</a:t>
            </a:r>
            <a:endParaRPr sz="1350">
              <a:latin typeface="DM Sans"/>
              <a:ea typeface="DM Sans"/>
              <a:cs typeface="DM Sans"/>
              <a:sym typeface="DM Sans"/>
            </a:endParaRPr>
          </a:p>
        </p:txBody>
      </p:sp>
      <p:pic>
        <p:nvPicPr>
          <p:cNvPr id="229" name="Google Shape;229;p36"/>
          <p:cNvPicPr preferRelativeResize="0"/>
          <p:nvPr/>
        </p:nvPicPr>
        <p:blipFill>
          <a:blip r:embed="rId4">
            <a:alphaModFix/>
          </a:blip>
          <a:stretch>
            <a:fillRect/>
          </a:stretch>
        </p:blipFill>
        <p:spPr>
          <a:xfrm>
            <a:off x="4786750" y="1028098"/>
            <a:ext cx="3569700" cy="3087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p:nvPr/>
        </p:nvSpPr>
        <p:spPr>
          <a:xfrm>
            <a:off x="475500" y="370700"/>
            <a:ext cx="80622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Ejemplo: Sweet Alert en evento click me</a:t>
            </a:r>
            <a:endParaRPr sz="3200" b="1">
              <a:solidFill>
                <a:schemeClr val="dk1"/>
              </a:solidFill>
              <a:latin typeface="DM Sans"/>
              <a:ea typeface="DM Sans"/>
              <a:cs typeface="DM Sans"/>
              <a:sym typeface="DM Sans"/>
            </a:endParaRPr>
          </a:p>
        </p:txBody>
      </p:sp>
      <p:sp>
        <p:nvSpPr>
          <p:cNvPr id="235" name="Google Shape;235;p37"/>
          <p:cNvSpPr/>
          <p:nvPr/>
        </p:nvSpPr>
        <p:spPr>
          <a:xfrm>
            <a:off x="0" y="1038450"/>
            <a:ext cx="9144000" cy="4105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body</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button</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"myBtn"</a:t>
            </a:r>
            <a:r>
              <a:rPr lang="es" sz="1150">
                <a:solidFill>
                  <a:srgbClr val="808080"/>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Click me</a:t>
            </a: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button</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script</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src</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"//cdn.jsdelivr.net/npm/sweetalert2@11"</a:t>
            </a:r>
            <a:r>
              <a:rPr lang="es" sz="1150">
                <a:solidFill>
                  <a:srgbClr val="808080"/>
                </a:solidFill>
                <a:latin typeface="Courier New"/>
                <a:ea typeface="Courier New"/>
                <a:cs typeface="Courier New"/>
                <a:sym typeface="Courier New"/>
              </a:rPr>
              <a:t>&gt;&lt;/</a:t>
            </a:r>
            <a:r>
              <a:rPr lang="es" sz="1150">
                <a:solidFill>
                  <a:srgbClr val="569CD6"/>
                </a:solidFill>
                <a:latin typeface="Courier New"/>
                <a:ea typeface="Courier New"/>
                <a:cs typeface="Courier New"/>
                <a:sym typeface="Courier New"/>
              </a:rPr>
              <a:t>script</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script</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src</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"app.js"</a:t>
            </a:r>
            <a:r>
              <a:rPr lang="es" sz="1150">
                <a:solidFill>
                  <a:srgbClr val="808080"/>
                </a:solidFill>
                <a:latin typeface="Courier New"/>
                <a:ea typeface="Courier New"/>
                <a:cs typeface="Courier New"/>
                <a:sym typeface="Courier New"/>
              </a:rPr>
              <a:t>&gt;&lt;/</a:t>
            </a:r>
            <a:r>
              <a:rPr lang="es" sz="1150">
                <a:solidFill>
                  <a:srgbClr val="569CD6"/>
                </a:solidFill>
                <a:latin typeface="Courier New"/>
                <a:ea typeface="Courier New"/>
                <a:cs typeface="Courier New"/>
                <a:sym typeface="Courier New"/>
              </a:rPr>
              <a:t>script</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body</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808080"/>
                </a:solidFill>
                <a:latin typeface="Courier New"/>
                <a:ea typeface="Courier New"/>
                <a:cs typeface="Courier New"/>
                <a:sym typeface="Courier New"/>
              </a:rPr>
              <a:t>// JS</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569CD6"/>
                </a:solidFill>
                <a:latin typeface="Courier New"/>
                <a:ea typeface="Courier New"/>
                <a:cs typeface="Courier New"/>
                <a:sym typeface="Courier New"/>
              </a:rPr>
              <a:t>const</a:t>
            </a:r>
            <a:r>
              <a:rPr lang="es" sz="1050">
                <a:solidFill>
                  <a:srgbClr val="D4D4D4"/>
                </a:solidFill>
                <a:latin typeface="Courier New"/>
                <a:ea typeface="Courier New"/>
                <a:cs typeface="Courier New"/>
                <a:sym typeface="Courier New"/>
              </a:rPr>
              <a:t> </a:t>
            </a:r>
            <a:r>
              <a:rPr lang="es" sz="1050">
                <a:solidFill>
                  <a:srgbClr val="4FC1FF"/>
                </a:solidFill>
                <a:latin typeface="Courier New"/>
                <a:ea typeface="Courier New"/>
                <a:cs typeface="Courier New"/>
                <a:sym typeface="Courier New"/>
              </a:rPr>
              <a:t>btn</a:t>
            </a:r>
            <a:r>
              <a:rPr lang="es" sz="1050">
                <a:solidFill>
                  <a:srgbClr val="D4D4D4"/>
                </a:solidFill>
                <a:latin typeface="Courier New"/>
                <a:ea typeface="Courier New"/>
                <a:cs typeface="Courier New"/>
                <a:sym typeface="Courier New"/>
              </a:rPr>
              <a:t> = </a:t>
            </a:r>
            <a:r>
              <a:rPr lang="es" sz="1050">
                <a:solidFill>
                  <a:srgbClr val="9CDCFE"/>
                </a:solidFill>
                <a:latin typeface="Courier New"/>
                <a:ea typeface="Courier New"/>
                <a:cs typeface="Courier New"/>
                <a:sym typeface="Courier New"/>
              </a:rPr>
              <a:t>document</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querySelector</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'#myBtn'</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4FC1FF"/>
                </a:solidFill>
                <a:latin typeface="Courier New"/>
                <a:ea typeface="Courier New"/>
                <a:cs typeface="Courier New"/>
                <a:sym typeface="Courier New"/>
              </a:rPr>
              <a:t>btn</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addEventListener</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'click'</a:t>
            </a:r>
            <a:r>
              <a:rPr lang="es" sz="1050">
                <a:solidFill>
                  <a:srgbClr val="D4D4D4"/>
                </a:solidFill>
                <a:latin typeface="Courier New"/>
                <a:ea typeface="Courier New"/>
                <a:cs typeface="Courier New"/>
                <a:sym typeface="Courier New"/>
              </a:rPr>
              <a:t>, ()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Swal</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fire</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title:</a:t>
            </a:r>
            <a:r>
              <a:rPr lang="es" sz="1050">
                <a:solidFill>
                  <a:srgbClr val="D4D4D4"/>
                </a:solidFill>
                <a:latin typeface="Courier New"/>
                <a:ea typeface="Courier New"/>
                <a:cs typeface="Courier New"/>
                <a:sym typeface="Courier New"/>
              </a:rPr>
              <a:t> </a:t>
            </a:r>
            <a:r>
              <a:rPr lang="es" sz="1050">
                <a:solidFill>
                  <a:srgbClr val="CE9178"/>
                </a:solidFill>
                <a:latin typeface="Courier New"/>
                <a:ea typeface="Courier New"/>
                <a:cs typeface="Courier New"/>
                <a:sym typeface="Courier New"/>
              </a:rPr>
              <a:t>'Genial!'</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text:</a:t>
            </a:r>
            <a:r>
              <a:rPr lang="es" sz="1050">
                <a:solidFill>
                  <a:srgbClr val="D4D4D4"/>
                </a:solidFill>
                <a:latin typeface="Courier New"/>
                <a:ea typeface="Courier New"/>
                <a:cs typeface="Courier New"/>
                <a:sym typeface="Courier New"/>
              </a:rPr>
              <a:t> </a:t>
            </a:r>
            <a:r>
              <a:rPr lang="es" sz="1050">
                <a:solidFill>
                  <a:srgbClr val="CE9178"/>
                </a:solidFill>
                <a:latin typeface="Courier New"/>
                <a:ea typeface="Courier New"/>
                <a:cs typeface="Courier New"/>
                <a:sym typeface="Courier New"/>
              </a:rPr>
              <a:t>'Haz clickeado el botón!'</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icon:</a:t>
            </a:r>
            <a:r>
              <a:rPr lang="es" sz="1050">
                <a:solidFill>
                  <a:srgbClr val="D4D4D4"/>
                </a:solidFill>
                <a:latin typeface="Courier New"/>
                <a:ea typeface="Courier New"/>
                <a:cs typeface="Courier New"/>
                <a:sym typeface="Courier New"/>
              </a:rPr>
              <a:t> </a:t>
            </a:r>
            <a:r>
              <a:rPr lang="es" sz="1050">
                <a:solidFill>
                  <a:srgbClr val="CE9178"/>
                </a:solidFill>
                <a:latin typeface="Courier New"/>
                <a:ea typeface="Courier New"/>
                <a:cs typeface="Courier New"/>
                <a:sym typeface="Courier New"/>
              </a:rPr>
              <a:t>'success'</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confirmButtonText:</a:t>
            </a:r>
            <a:r>
              <a:rPr lang="es" sz="1050">
                <a:solidFill>
                  <a:srgbClr val="D4D4D4"/>
                </a:solidFill>
                <a:latin typeface="Courier New"/>
                <a:ea typeface="Courier New"/>
                <a:cs typeface="Courier New"/>
                <a:sym typeface="Courier New"/>
              </a:rPr>
              <a:t> </a:t>
            </a:r>
            <a:r>
              <a:rPr lang="es" sz="1050">
                <a:solidFill>
                  <a:srgbClr val="CE9178"/>
                </a:solidFill>
                <a:latin typeface="Courier New"/>
                <a:ea typeface="Courier New"/>
                <a:cs typeface="Courier New"/>
                <a:sym typeface="Courier New"/>
              </a:rPr>
              <a:t>'Cool'</a:t>
            </a:r>
            <a:endParaRPr sz="10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latin typeface="Courier New"/>
                <a:ea typeface="Courier New"/>
                <a:cs typeface="Courier New"/>
                <a:sym typeface="Courier New"/>
              </a:rPr>
              <a:t>})</a:t>
            </a:r>
            <a:endParaRPr/>
          </a:p>
        </p:txBody>
      </p:sp>
      <p:pic>
        <p:nvPicPr>
          <p:cNvPr id="236" name="Google Shape;236;p3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p:nvPr/>
        </p:nvSpPr>
        <p:spPr>
          <a:xfrm>
            <a:off x="473350" y="6195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Algunos usos de Sweet Alert</a:t>
            </a:r>
            <a:endParaRPr sz="3000" b="1">
              <a:solidFill>
                <a:schemeClr val="dk1"/>
              </a:solidFill>
              <a:latin typeface="DM Sans"/>
              <a:ea typeface="DM Sans"/>
              <a:cs typeface="DM Sans"/>
              <a:sym typeface="DM Sans"/>
            </a:endParaRPr>
          </a:p>
        </p:txBody>
      </p:sp>
      <p:sp>
        <p:nvSpPr>
          <p:cNvPr id="242" name="Google Shape;242;p38"/>
          <p:cNvSpPr txBox="1"/>
          <p:nvPr/>
        </p:nvSpPr>
        <p:spPr>
          <a:xfrm>
            <a:off x="475500" y="1363021"/>
            <a:ext cx="4758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a:t>
            </a:r>
            <a:r>
              <a:rPr lang="es" sz="1350" b="1">
                <a:latin typeface="DM Sans"/>
                <a:ea typeface="DM Sans"/>
                <a:cs typeface="DM Sans"/>
                <a:sym typeface="DM Sans"/>
              </a:rPr>
              <a:t>alert</a:t>
            </a:r>
            <a:r>
              <a:rPr lang="es" sz="1350">
                <a:latin typeface="DM Sans"/>
                <a:ea typeface="DM Sans"/>
                <a:cs typeface="DM Sans"/>
                <a:sym typeface="DM Sans"/>
              </a:rPr>
              <a:t> generado tiene:</a:t>
            </a:r>
            <a:r>
              <a:rPr lang="es" sz="1350">
                <a:highlight>
                  <a:srgbClr val="EAFF6A"/>
                </a:highlight>
                <a:latin typeface="DM Sans"/>
                <a:ea typeface="DM Sans"/>
                <a:cs typeface="DM Sans"/>
                <a:sym typeface="DM Sans"/>
              </a:rPr>
              <a:t> ícono (success), título, texto y botón de confirmación</a:t>
            </a:r>
            <a:r>
              <a:rPr lang="es" sz="1350">
                <a:latin typeface="DM Sans"/>
                <a:ea typeface="DM Sans"/>
                <a:cs typeface="DM Sans"/>
                <a:sym typeface="DM Sans"/>
              </a:rPr>
              <a:t>. Podemos generar distintos alert modificando estas características:</a:t>
            </a:r>
            <a:endParaRPr sz="1350">
              <a:latin typeface="DM Sans"/>
              <a:ea typeface="DM Sans"/>
              <a:cs typeface="DM Sans"/>
              <a:sym typeface="DM Sans"/>
            </a:endParaRPr>
          </a:p>
        </p:txBody>
      </p:sp>
      <p:pic>
        <p:nvPicPr>
          <p:cNvPr id="243" name="Google Shape;243;p38"/>
          <p:cNvPicPr preferRelativeResize="0"/>
          <p:nvPr/>
        </p:nvPicPr>
        <p:blipFill>
          <a:blip r:embed="rId3">
            <a:alphaModFix/>
          </a:blip>
          <a:stretch>
            <a:fillRect/>
          </a:stretch>
        </p:blipFill>
        <p:spPr>
          <a:xfrm>
            <a:off x="4816275" y="2314425"/>
            <a:ext cx="3425400" cy="2283600"/>
          </a:xfrm>
          <a:prstGeom prst="rect">
            <a:avLst/>
          </a:prstGeom>
          <a:noFill/>
          <a:ln>
            <a:noFill/>
          </a:ln>
        </p:spPr>
      </p:pic>
      <p:sp>
        <p:nvSpPr>
          <p:cNvPr id="244" name="Google Shape;244;p38"/>
          <p:cNvSpPr/>
          <p:nvPr/>
        </p:nvSpPr>
        <p:spPr>
          <a:xfrm>
            <a:off x="475500" y="2314425"/>
            <a:ext cx="3891000" cy="2283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150">
                <a:solidFill>
                  <a:srgbClr val="4FC1FF"/>
                </a:solidFill>
                <a:latin typeface="Courier New"/>
                <a:ea typeface="Courier New"/>
                <a:cs typeface="Courier New"/>
                <a:sym typeface="Courier New"/>
              </a:rPr>
              <a:t>btn</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addEventListener</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'click'</a:t>
            </a:r>
            <a:r>
              <a:rPr lang="es" sz="1150">
                <a:solidFill>
                  <a:srgbClr val="D4D4D4"/>
                </a:solidFill>
                <a:latin typeface="Courier New"/>
                <a:ea typeface="Courier New"/>
                <a:cs typeface="Courier New"/>
                <a:sym typeface="Courier New"/>
              </a:rPr>
              <a:t>, ()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Swal</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fire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title: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'Error!'</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'Error inesperado'</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icon: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'error'</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confirmButtonText: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 =( '</a:t>
            </a:r>
            <a:endParaRPr sz="11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9"/>
          <p:cNvSpPr txBox="1"/>
          <p:nvPr/>
        </p:nvSpPr>
        <p:spPr>
          <a:xfrm>
            <a:off x="501450" y="515000"/>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Algunos usos de Sweet Alert</a:t>
            </a:r>
            <a:endParaRPr sz="3000" b="1">
              <a:solidFill>
                <a:schemeClr val="dk1"/>
              </a:solidFill>
              <a:latin typeface="DM Sans"/>
              <a:ea typeface="DM Sans"/>
              <a:cs typeface="DM Sans"/>
              <a:sym typeface="DM Sans"/>
            </a:endParaRPr>
          </a:p>
        </p:txBody>
      </p:sp>
      <p:sp>
        <p:nvSpPr>
          <p:cNvPr id="250" name="Google Shape;250;p39"/>
          <p:cNvSpPr txBox="1"/>
          <p:nvPr/>
        </p:nvSpPr>
        <p:spPr>
          <a:xfrm>
            <a:off x="475500" y="1237571"/>
            <a:ext cx="4758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posible modificar la estructura por default del alert. Podemos cambiar la posición, agregar un timer, o eliminar el botón con </a:t>
            </a:r>
            <a:r>
              <a:rPr lang="es" sz="1350" b="1">
                <a:latin typeface="DM Sans"/>
                <a:ea typeface="DM Sans"/>
                <a:cs typeface="DM Sans"/>
                <a:sym typeface="DM Sans"/>
              </a:rPr>
              <a:t>showConfirmButton</a:t>
            </a:r>
            <a:r>
              <a:rPr lang="es" sz="1350">
                <a:latin typeface="DM Sans"/>
                <a:ea typeface="DM Sans"/>
                <a:cs typeface="DM Sans"/>
                <a:sym typeface="DM Sans"/>
              </a:rPr>
              <a:t>, entre otras propiedades.</a:t>
            </a:r>
            <a:endParaRPr sz="1350">
              <a:latin typeface="DM Sans"/>
              <a:ea typeface="DM Sans"/>
              <a:cs typeface="DM Sans"/>
              <a:sym typeface="DM Sans"/>
            </a:endParaRPr>
          </a:p>
        </p:txBody>
      </p:sp>
      <p:sp>
        <p:nvSpPr>
          <p:cNvPr id="251" name="Google Shape;251;p39"/>
          <p:cNvSpPr/>
          <p:nvPr/>
        </p:nvSpPr>
        <p:spPr>
          <a:xfrm>
            <a:off x="475500" y="2514825"/>
            <a:ext cx="3891000" cy="2083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150">
                <a:solidFill>
                  <a:srgbClr val="9CDCFE"/>
                </a:solidFill>
                <a:latin typeface="Courier New"/>
                <a:ea typeface="Courier New"/>
                <a:cs typeface="Courier New"/>
                <a:sym typeface="Courier New"/>
              </a:rPr>
              <a:t>Swal</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fire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position: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'top-end'</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icon: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'success'</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title: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'Your work has been saved'</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showConfirmButton:</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false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timer:</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1500</a:t>
            </a:r>
            <a:endParaRPr sz="115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4FC1FF"/>
              </a:solidFill>
              <a:latin typeface="Courier New"/>
              <a:ea typeface="Courier New"/>
              <a:cs typeface="Courier New"/>
              <a:sym typeface="Courier New"/>
            </a:endParaRPr>
          </a:p>
        </p:txBody>
      </p:sp>
      <p:pic>
        <p:nvPicPr>
          <p:cNvPr id="252" name="Google Shape;252;p39"/>
          <p:cNvPicPr preferRelativeResize="0"/>
          <p:nvPr/>
        </p:nvPicPr>
        <p:blipFill>
          <a:blip r:embed="rId3">
            <a:alphaModFix/>
          </a:blip>
          <a:stretch>
            <a:fillRect/>
          </a:stretch>
        </p:blipFill>
        <p:spPr>
          <a:xfrm>
            <a:off x="4712850" y="2514813"/>
            <a:ext cx="3190875" cy="1419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0"/>
          <p:cNvSpPr txBox="1"/>
          <p:nvPr/>
        </p:nvSpPr>
        <p:spPr>
          <a:xfrm>
            <a:off x="501450" y="515000"/>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Algunos usos de Sweet Alert</a:t>
            </a:r>
            <a:endParaRPr sz="3000" b="1">
              <a:solidFill>
                <a:schemeClr val="dk1"/>
              </a:solidFill>
              <a:latin typeface="DM Sans"/>
              <a:ea typeface="DM Sans"/>
              <a:cs typeface="DM Sans"/>
              <a:sym typeface="DM Sans"/>
            </a:endParaRPr>
          </a:p>
        </p:txBody>
      </p:sp>
      <p:sp>
        <p:nvSpPr>
          <p:cNvPr id="258" name="Google Shape;258;p40"/>
          <p:cNvSpPr txBox="1"/>
          <p:nvPr/>
        </p:nvSpPr>
        <p:spPr>
          <a:xfrm>
            <a:off x="475500" y="1397871"/>
            <a:ext cx="47586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También es posible agregar </a:t>
            </a:r>
            <a:r>
              <a:rPr lang="es" sz="1350" b="1">
                <a:latin typeface="DM Sans"/>
                <a:ea typeface="DM Sans"/>
                <a:cs typeface="DM Sans"/>
                <a:sym typeface="DM Sans"/>
              </a:rPr>
              <a:t>imágenes</a:t>
            </a:r>
            <a:r>
              <a:rPr lang="es" sz="1350">
                <a:latin typeface="DM Sans"/>
                <a:ea typeface="DM Sans"/>
                <a:cs typeface="DM Sans"/>
                <a:sym typeface="DM Sans"/>
              </a:rPr>
              <a:t>:</a:t>
            </a:r>
            <a:endParaRPr sz="1350">
              <a:latin typeface="DM Sans"/>
              <a:ea typeface="DM Sans"/>
              <a:cs typeface="DM Sans"/>
              <a:sym typeface="DM Sans"/>
            </a:endParaRPr>
          </a:p>
        </p:txBody>
      </p:sp>
      <p:sp>
        <p:nvSpPr>
          <p:cNvPr id="259" name="Google Shape;259;p40"/>
          <p:cNvSpPr/>
          <p:nvPr/>
        </p:nvSpPr>
        <p:spPr>
          <a:xfrm>
            <a:off x="501450" y="2131500"/>
            <a:ext cx="3891000" cy="2370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150">
                <a:solidFill>
                  <a:srgbClr val="9CDCFE"/>
                </a:solidFill>
                <a:latin typeface="Courier New"/>
                <a:ea typeface="Courier New"/>
                <a:cs typeface="Courier New"/>
                <a:sym typeface="Courier New"/>
              </a:rPr>
              <a:t>Swal</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fire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title: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'Sweet!'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'Modal with a custom image.'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imageUrl:</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'https://unsplash.it/400/200'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imageWidth:</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400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imageHeight:</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200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imageAlt: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'Custom image'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9CDCFE"/>
              </a:solidFill>
              <a:latin typeface="Courier New"/>
              <a:ea typeface="Courier New"/>
              <a:cs typeface="Courier New"/>
              <a:sym typeface="Courier New"/>
            </a:endParaRPr>
          </a:p>
        </p:txBody>
      </p:sp>
      <p:pic>
        <p:nvPicPr>
          <p:cNvPr id="260" name="Google Shape;260;p40"/>
          <p:cNvPicPr preferRelativeResize="0"/>
          <p:nvPr/>
        </p:nvPicPr>
        <p:blipFill>
          <a:blip r:embed="rId3">
            <a:alphaModFix/>
          </a:blip>
          <a:stretch>
            <a:fillRect/>
          </a:stretch>
        </p:blipFill>
        <p:spPr>
          <a:xfrm>
            <a:off x="4975475" y="2131500"/>
            <a:ext cx="2563025" cy="228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p:nvPr/>
        </p:nvSpPr>
        <p:spPr>
          <a:xfrm>
            <a:off x="501450" y="515000"/>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Algunos usos de Sweet Alert</a:t>
            </a:r>
            <a:endParaRPr sz="3000" b="1">
              <a:solidFill>
                <a:schemeClr val="dk1"/>
              </a:solidFill>
              <a:latin typeface="DM Sans"/>
              <a:ea typeface="DM Sans"/>
              <a:cs typeface="DM Sans"/>
              <a:sym typeface="DM Sans"/>
            </a:endParaRPr>
          </a:p>
        </p:txBody>
      </p:sp>
      <p:sp>
        <p:nvSpPr>
          <p:cNvPr id="266" name="Google Shape;266;p41"/>
          <p:cNvSpPr txBox="1"/>
          <p:nvPr/>
        </p:nvSpPr>
        <p:spPr>
          <a:xfrm>
            <a:off x="475500" y="1397871"/>
            <a:ext cx="4758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¡Modificar el </a:t>
            </a:r>
            <a:r>
              <a:rPr lang="es" sz="1350" b="1">
                <a:latin typeface="DM Sans"/>
                <a:ea typeface="DM Sans"/>
                <a:cs typeface="DM Sans"/>
                <a:sym typeface="DM Sans"/>
              </a:rPr>
              <a:t>background</a:t>
            </a:r>
            <a:r>
              <a:rPr lang="es" sz="1350">
                <a:latin typeface="DM Sans"/>
                <a:ea typeface="DM Sans"/>
                <a:cs typeface="DM Sans"/>
                <a:sym typeface="DM Sans"/>
              </a:rPr>
              <a:t> y el </a:t>
            </a:r>
            <a:r>
              <a:rPr lang="es" sz="1350" b="1">
                <a:latin typeface="DM Sans"/>
                <a:ea typeface="DM Sans"/>
                <a:cs typeface="DM Sans"/>
                <a:sym typeface="DM Sans"/>
              </a:rPr>
              <a:t>fondo</a:t>
            </a:r>
            <a:r>
              <a:rPr lang="es" sz="1350">
                <a:latin typeface="DM Sans"/>
                <a:ea typeface="DM Sans"/>
                <a:cs typeface="DM Sans"/>
                <a:sym typeface="DM Sans"/>
              </a:rPr>
              <a:t> también es una opción!</a:t>
            </a:r>
            <a:endParaRPr sz="1350">
              <a:latin typeface="DM Sans"/>
              <a:ea typeface="DM Sans"/>
              <a:cs typeface="DM Sans"/>
              <a:sym typeface="DM Sans"/>
            </a:endParaRPr>
          </a:p>
        </p:txBody>
      </p:sp>
      <p:pic>
        <p:nvPicPr>
          <p:cNvPr id="267" name="Google Shape;267;p41"/>
          <p:cNvPicPr preferRelativeResize="0"/>
          <p:nvPr/>
        </p:nvPicPr>
        <p:blipFill>
          <a:blip r:embed="rId3">
            <a:alphaModFix/>
          </a:blip>
          <a:stretch>
            <a:fillRect/>
          </a:stretch>
        </p:blipFill>
        <p:spPr>
          <a:xfrm>
            <a:off x="501450" y="2280750"/>
            <a:ext cx="3889350" cy="2027875"/>
          </a:xfrm>
          <a:prstGeom prst="rect">
            <a:avLst/>
          </a:prstGeom>
          <a:noFill/>
          <a:ln>
            <a:noFill/>
          </a:ln>
        </p:spPr>
      </p:pic>
      <p:pic>
        <p:nvPicPr>
          <p:cNvPr id="268" name="Google Shape;268;p41"/>
          <p:cNvPicPr preferRelativeResize="0"/>
          <p:nvPr/>
        </p:nvPicPr>
        <p:blipFill>
          <a:blip r:embed="rId4">
            <a:alphaModFix/>
          </a:blip>
          <a:stretch>
            <a:fillRect/>
          </a:stretch>
        </p:blipFill>
        <p:spPr>
          <a:xfrm>
            <a:off x="4515730" y="2280750"/>
            <a:ext cx="4126821" cy="2027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p:nvPr/>
        </p:nvSpPr>
        <p:spPr>
          <a:xfrm>
            <a:off x="501450" y="1081750"/>
            <a:ext cx="3735900" cy="101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Algunos usos de Sweet Alert</a:t>
            </a:r>
            <a:endParaRPr sz="3000" b="1">
              <a:solidFill>
                <a:schemeClr val="dk1"/>
              </a:solidFill>
              <a:latin typeface="DM Sans"/>
              <a:ea typeface="DM Sans"/>
              <a:cs typeface="DM Sans"/>
              <a:sym typeface="DM Sans"/>
            </a:endParaRPr>
          </a:p>
        </p:txBody>
      </p:sp>
      <p:sp>
        <p:nvSpPr>
          <p:cNvPr id="274" name="Google Shape;274;p42"/>
          <p:cNvSpPr/>
          <p:nvPr/>
        </p:nvSpPr>
        <p:spPr>
          <a:xfrm>
            <a:off x="4099700" y="0"/>
            <a:ext cx="51069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rgbClr val="000000"/>
              </a:buClr>
              <a:buSzPts val="1100"/>
              <a:buFont typeface="Arial"/>
              <a:buNone/>
            </a:pPr>
            <a:r>
              <a:rPr lang="es" sz="1150">
                <a:solidFill>
                  <a:srgbClr val="4FC1FF"/>
                </a:solidFill>
                <a:latin typeface="Courier New"/>
                <a:ea typeface="Courier New"/>
                <a:cs typeface="Courier New"/>
                <a:sym typeface="Courier New"/>
              </a:rPr>
              <a:t>btn</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addEventListener</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'click'</a:t>
            </a:r>
            <a:r>
              <a:rPr lang="es" sz="1150">
                <a:solidFill>
                  <a:srgbClr val="D4D4D4"/>
                </a:solidFill>
                <a:latin typeface="Courier New"/>
                <a:ea typeface="Courier New"/>
                <a:cs typeface="Courier New"/>
                <a:sym typeface="Courier New"/>
              </a:rPr>
              <a:t>, ()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Swal</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fire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title: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'Está seguro de eliminar el producto?'</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icon: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'warning'</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showCancelButton:</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true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confirmButtonText: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'Sí, seguro'</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cancelButtonText: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'No, no quiero'</a:t>
            </a:r>
            <a:endParaRPr sz="11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then</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result</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C586C0"/>
                </a:solidFill>
                <a:latin typeface="Courier New"/>
                <a:ea typeface="Courier New"/>
                <a:cs typeface="Courier New"/>
                <a:sym typeface="Courier New"/>
              </a:rPr>
              <a:t>if</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result</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isConfirmed</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Swal</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fire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title: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'Borrado!'</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icon: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'success'</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'El archivo ha sido borrado'</a:t>
            </a:r>
            <a:endParaRPr sz="11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50">
                <a:solidFill>
                  <a:srgbClr val="D4D4D4"/>
                </a:solidFill>
                <a:latin typeface="Courier New"/>
                <a:ea typeface="Courier New"/>
                <a:cs typeface="Courier New"/>
                <a:sym typeface="Courier New"/>
              </a:rPr>
              <a:t>})</a:t>
            </a:r>
            <a:endParaRPr/>
          </a:p>
        </p:txBody>
      </p:sp>
      <p:pic>
        <p:nvPicPr>
          <p:cNvPr id="275" name="Google Shape;275;p4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76" name="Google Shape;276;p42"/>
          <p:cNvSpPr txBox="1"/>
          <p:nvPr/>
        </p:nvSpPr>
        <p:spPr>
          <a:xfrm>
            <a:off x="556500" y="2527425"/>
            <a:ext cx="3632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Otra posibilidad es refinar la </a:t>
            </a:r>
            <a:r>
              <a:rPr lang="es" sz="1350" b="1">
                <a:latin typeface="DM Sans"/>
                <a:ea typeface="DM Sans"/>
                <a:cs typeface="DM Sans"/>
                <a:sym typeface="DM Sans"/>
              </a:rPr>
              <a:t>interacción</a:t>
            </a:r>
            <a:r>
              <a:rPr lang="es" sz="1350">
                <a:latin typeface="DM Sans"/>
                <a:ea typeface="DM Sans"/>
                <a:cs typeface="DM Sans"/>
                <a:sym typeface="DM Sans"/>
              </a:rPr>
              <a:t> con botones de confirmación y cancelación, controlando qué se hace luego en cada caso:</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p:nvPr/>
        </p:nvSpPr>
        <p:spPr>
          <a:xfrm>
            <a:off x="50145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Algunos usos de Sweet Alert</a:t>
            </a:r>
            <a:endParaRPr sz="4000" b="1">
              <a:solidFill>
                <a:schemeClr val="dk1"/>
              </a:solidFill>
              <a:latin typeface="DM Sans"/>
              <a:ea typeface="DM Sans"/>
              <a:cs typeface="DM Sans"/>
              <a:sym typeface="DM Sans"/>
            </a:endParaRPr>
          </a:p>
        </p:txBody>
      </p:sp>
      <p:sp>
        <p:nvSpPr>
          <p:cNvPr id="282" name="Google Shape;282;p43"/>
          <p:cNvSpPr txBox="1"/>
          <p:nvPr/>
        </p:nvSpPr>
        <p:spPr>
          <a:xfrm>
            <a:off x="475500" y="1425250"/>
            <a:ext cx="3991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Luego del primer </a:t>
            </a:r>
            <a:r>
              <a:rPr lang="es" sz="1350" b="1">
                <a:latin typeface="DM Sans"/>
                <a:ea typeface="DM Sans"/>
                <a:cs typeface="DM Sans"/>
                <a:sym typeface="DM Sans"/>
              </a:rPr>
              <a:t>.fire()</a:t>
            </a:r>
            <a:r>
              <a:rPr lang="es" sz="1350">
                <a:latin typeface="DM Sans"/>
                <a:ea typeface="DM Sans"/>
                <a:cs typeface="DM Sans"/>
                <a:sym typeface="DM Sans"/>
              </a:rPr>
              <a:t> se puede concatenar un método </a:t>
            </a:r>
            <a:r>
              <a:rPr lang="es" sz="1350" b="1">
                <a:latin typeface="DM Sans"/>
                <a:ea typeface="DM Sans"/>
                <a:cs typeface="DM Sans"/>
                <a:sym typeface="DM Sans"/>
              </a:rPr>
              <a:t>.then()</a:t>
            </a:r>
            <a:r>
              <a:rPr lang="es" sz="1350">
                <a:latin typeface="DM Sans"/>
                <a:ea typeface="DM Sans"/>
                <a:cs typeface="DM Sans"/>
                <a:sym typeface="DM Sans"/>
              </a:rPr>
              <a:t> siguiendo la sintaxis del ejemplo, que recibe por parámetro el </a:t>
            </a:r>
            <a:r>
              <a:rPr lang="es" sz="1350" b="1">
                <a:latin typeface="DM Sans"/>
                <a:ea typeface="DM Sans"/>
                <a:cs typeface="DM Sans"/>
                <a:sym typeface="DM Sans"/>
              </a:rPr>
              <a:t>result</a:t>
            </a:r>
            <a:r>
              <a:rPr lang="es" sz="1350">
                <a:latin typeface="DM Sans"/>
                <a:ea typeface="DM Sans"/>
                <a:cs typeface="DM Sans"/>
                <a:sym typeface="DM Sans"/>
              </a:rPr>
              <a:t> del modal anterior. </a:t>
            </a:r>
            <a:endParaRPr sz="1350">
              <a:latin typeface="DM Sans"/>
              <a:ea typeface="DM Sans"/>
              <a:cs typeface="DM Sans"/>
              <a:sym typeface="DM Sans"/>
            </a:endParaRPr>
          </a:p>
        </p:txBody>
      </p:sp>
      <p:sp>
        <p:nvSpPr>
          <p:cNvPr id="283" name="Google Shape;283;p43"/>
          <p:cNvSpPr txBox="1"/>
          <p:nvPr/>
        </p:nvSpPr>
        <p:spPr>
          <a:xfrm>
            <a:off x="4578500" y="1425250"/>
            <a:ext cx="3991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Así, evaluamos el estado de ese resultado y con eso podemos definir qué hacer en el caso de que se haya apretado el botón de </a:t>
            </a:r>
            <a:r>
              <a:rPr lang="es" sz="1350">
                <a:highlight>
                  <a:schemeClr val="accent1"/>
                </a:highlight>
                <a:latin typeface="DM Sans"/>
                <a:ea typeface="DM Sans"/>
                <a:cs typeface="DM Sans"/>
                <a:sym typeface="DM Sans"/>
              </a:rPr>
              <a:t>confirmación </a:t>
            </a:r>
            <a:r>
              <a:rPr lang="es" sz="1350">
                <a:latin typeface="DM Sans"/>
                <a:ea typeface="DM Sans"/>
                <a:cs typeface="DM Sans"/>
                <a:sym typeface="DM Sans"/>
              </a:rPr>
              <a:t>o de </a:t>
            </a:r>
            <a:r>
              <a:rPr lang="es" sz="1350">
                <a:highlight>
                  <a:schemeClr val="accent1"/>
                </a:highlight>
                <a:latin typeface="DM Sans"/>
                <a:ea typeface="DM Sans"/>
                <a:cs typeface="DM Sans"/>
                <a:sym typeface="DM Sans"/>
              </a:rPr>
              <a:t>cancelación.</a:t>
            </a:r>
            <a:endParaRPr sz="1350">
              <a:highlight>
                <a:schemeClr val="accent1"/>
              </a:highlight>
              <a:latin typeface="DM Sans"/>
              <a:ea typeface="DM Sans"/>
              <a:cs typeface="DM Sans"/>
              <a:sym typeface="DM Sans"/>
            </a:endParaRPr>
          </a:p>
        </p:txBody>
      </p:sp>
      <p:pic>
        <p:nvPicPr>
          <p:cNvPr id="284" name="Google Shape;284;p43"/>
          <p:cNvPicPr preferRelativeResize="0"/>
          <p:nvPr/>
        </p:nvPicPr>
        <p:blipFill>
          <a:blip r:embed="rId3">
            <a:alphaModFix/>
          </a:blip>
          <a:stretch>
            <a:fillRect/>
          </a:stretch>
        </p:blipFill>
        <p:spPr>
          <a:xfrm>
            <a:off x="543250" y="2659125"/>
            <a:ext cx="3000214" cy="1932475"/>
          </a:xfrm>
          <a:prstGeom prst="rect">
            <a:avLst/>
          </a:prstGeom>
          <a:noFill/>
          <a:ln>
            <a:noFill/>
          </a:ln>
        </p:spPr>
      </p:pic>
      <p:pic>
        <p:nvPicPr>
          <p:cNvPr id="285" name="Google Shape;285;p43"/>
          <p:cNvPicPr preferRelativeResize="0"/>
          <p:nvPr/>
        </p:nvPicPr>
        <p:blipFill>
          <a:blip r:embed="rId4">
            <a:alphaModFix/>
          </a:blip>
          <a:stretch>
            <a:fillRect/>
          </a:stretch>
        </p:blipFill>
        <p:spPr>
          <a:xfrm>
            <a:off x="4578500" y="2659125"/>
            <a:ext cx="3000225" cy="193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61" name="Google Shape;61;p17"/>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2" name="Google Shape;62;p17"/>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Aprender </a:t>
            </a:r>
            <a:r>
              <a:rPr lang="es" sz="1350">
                <a:solidFill>
                  <a:schemeClr val="lt1"/>
                </a:solidFill>
                <a:latin typeface="DM Sans"/>
                <a:ea typeface="DM Sans"/>
                <a:cs typeface="DM Sans"/>
                <a:sym typeface="DM Sans"/>
              </a:rPr>
              <a:t>qué es una</a:t>
            </a:r>
            <a:r>
              <a:rPr lang="es" sz="1350" b="1">
                <a:solidFill>
                  <a:schemeClr val="lt1"/>
                </a:solidFill>
                <a:latin typeface="DM Sans"/>
                <a:ea typeface="DM Sans"/>
                <a:cs typeface="DM Sans"/>
                <a:sym typeface="DM Sans"/>
              </a:rPr>
              <a:t> librería </a:t>
            </a:r>
            <a:r>
              <a:rPr lang="es" sz="1350">
                <a:solidFill>
                  <a:schemeClr val="lt1"/>
                </a:solidFill>
                <a:latin typeface="DM Sans"/>
                <a:ea typeface="DM Sans"/>
                <a:cs typeface="DM Sans"/>
                <a:sym typeface="DM Sans"/>
              </a:rPr>
              <a:t>en Javascript.</a:t>
            </a:r>
            <a:endParaRPr sz="1350">
              <a:solidFill>
                <a:schemeClr val="lt1"/>
              </a:solidFill>
              <a:latin typeface="DM Sans"/>
              <a:ea typeface="DM Sans"/>
              <a:cs typeface="DM Sans"/>
              <a:sym typeface="DM Sans"/>
            </a:endParaRPr>
          </a:p>
        </p:txBody>
      </p:sp>
      <p:pic>
        <p:nvPicPr>
          <p:cNvPr id="63" name="Google Shape;63;p17"/>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64" name="Google Shape;64;p17"/>
          <p:cNvSpPr txBox="1"/>
          <p:nvPr/>
        </p:nvSpPr>
        <p:spPr>
          <a:xfrm>
            <a:off x="2690561" y="2054738"/>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las</a:t>
            </a:r>
            <a:r>
              <a:rPr lang="es" sz="1350" b="1">
                <a:solidFill>
                  <a:schemeClr val="lt1"/>
                </a:solidFill>
                <a:latin typeface="DM Sans"/>
                <a:ea typeface="DM Sans"/>
                <a:cs typeface="DM Sans"/>
                <a:sym typeface="DM Sans"/>
              </a:rPr>
              <a:t> ventajas y beneficios </a:t>
            </a:r>
            <a:r>
              <a:rPr lang="es" sz="1350">
                <a:solidFill>
                  <a:schemeClr val="lt1"/>
                </a:solidFill>
                <a:latin typeface="DM Sans"/>
                <a:ea typeface="DM Sans"/>
                <a:cs typeface="DM Sans"/>
                <a:sym typeface="DM Sans"/>
              </a:rPr>
              <a:t>de su uso.</a:t>
            </a:r>
            <a:endParaRPr sz="1350">
              <a:solidFill>
                <a:schemeClr val="lt1"/>
              </a:solidFill>
              <a:latin typeface="DM Sans"/>
              <a:ea typeface="DM Sans"/>
              <a:cs typeface="DM Sans"/>
              <a:sym typeface="DM Sans"/>
            </a:endParaRPr>
          </a:p>
        </p:txBody>
      </p:sp>
      <p:pic>
        <p:nvPicPr>
          <p:cNvPr id="65" name="Google Shape;65;p17"/>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66" name="Google Shape;66;p17"/>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Entender </a:t>
            </a:r>
            <a:r>
              <a:rPr lang="es" sz="1350">
                <a:solidFill>
                  <a:schemeClr val="lt1"/>
                </a:solidFill>
                <a:latin typeface="DM Sans"/>
                <a:ea typeface="DM Sans"/>
                <a:cs typeface="DM Sans"/>
                <a:sym typeface="DM Sans"/>
              </a:rPr>
              <a:t>el</a:t>
            </a:r>
            <a:r>
              <a:rPr lang="es" sz="1350" b="1">
                <a:solidFill>
                  <a:schemeClr val="lt1"/>
                </a:solidFill>
                <a:latin typeface="DM Sans"/>
                <a:ea typeface="DM Sans"/>
                <a:cs typeface="DM Sans"/>
                <a:sym typeface="DM Sans"/>
              </a:rPr>
              <a:t> proceso de investigación e integración </a:t>
            </a:r>
            <a:r>
              <a:rPr lang="es" sz="1350">
                <a:solidFill>
                  <a:schemeClr val="lt1"/>
                </a:solidFill>
                <a:latin typeface="DM Sans"/>
                <a:ea typeface="DM Sans"/>
                <a:cs typeface="DM Sans"/>
                <a:sym typeface="DM Sans"/>
              </a:rPr>
              <a:t>de una librería.</a:t>
            </a:r>
            <a:endParaRPr sz="1350">
              <a:solidFill>
                <a:schemeClr val="lt1"/>
              </a:solidFill>
              <a:latin typeface="DM Sans"/>
              <a:ea typeface="DM Sans"/>
              <a:cs typeface="DM Sans"/>
              <a:sym typeface="DM Sans"/>
            </a:endParaRPr>
          </a:p>
        </p:txBody>
      </p:sp>
      <p:cxnSp>
        <p:nvCxnSpPr>
          <p:cNvPr id="67" name="Google Shape;67;p17"/>
          <p:cNvCxnSpPr>
            <a:stCxn id="61" idx="2"/>
            <a:endCxn id="63" idx="0"/>
          </p:cNvCxnSpPr>
          <p:nvPr/>
        </p:nvCxnSpPr>
        <p:spPr>
          <a:xfrm rot="-5400000" flipH="1">
            <a:off x="2052975" y="1960237"/>
            <a:ext cx="436500" cy="600"/>
          </a:xfrm>
          <a:prstGeom prst="bentConnector3">
            <a:avLst>
              <a:gd name="adj1" fmla="val 49991"/>
            </a:avLst>
          </a:prstGeom>
          <a:noFill/>
          <a:ln w="9525" cap="flat" cmpd="sng">
            <a:solidFill>
              <a:srgbClr val="EAFF6A"/>
            </a:solidFill>
            <a:prstDash val="solid"/>
            <a:round/>
            <a:headEnd type="none" w="med" len="med"/>
            <a:tailEnd type="none" w="med" len="med"/>
          </a:ln>
        </p:spPr>
      </p:cxnSp>
      <p:cxnSp>
        <p:nvCxnSpPr>
          <p:cNvPr id="68" name="Google Shape;68;p17"/>
          <p:cNvCxnSpPr>
            <a:stCxn id="63" idx="2"/>
            <a:endCxn id="65" idx="0"/>
          </p:cNvCxnSpPr>
          <p:nvPr/>
        </p:nvCxnSpPr>
        <p:spPr>
          <a:xfrm rot="-5400000" flipH="1">
            <a:off x="1953825" y="2692487"/>
            <a:ext cx="634200" cy="600"/>
          </a:xfrm>
          <a:prstGeom prst="bentConnector3">
            <a:avLst>
              <a:gd name="adj1" fmla="val 50004"/>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4"/>
          <p:cNvSpPr txBox="1"/>
          <p:nvPr/>
        </p:nvSpPr>
        <p:spPr>
          <a:xfrm>
            <a:off x="501450" y="83560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Algunos usos de Sweet Alert</a:t>
            </a:r>
            <a:endParaRPr sz="4000" b="1">
              <a:solidFill>
                <a:schemeClr val="dk1"/>
              </a:solidFill>
              <a:latin typeface="DM Sans"/>
              <a:ea typeface="DM Sans"/>
              <a:cs typeface="DM Sans"/>
              <a:sym typeface="DM Sans"/>
            </a:endParaRPr>
          </a:p>
        </p:txBody>
      </p:sp>
      <p:sp>
        <p:nvSpPr>
          <p:cNvPr id="291" name="Google Shape;291;p44"/>
          <p:cNvSpPr txBox="1"/>
          <p:nvPr/>
        </p:nvSpPr>
        <p:spPr>
          <a:xfrm>
            <a:off x="501450" y="2105613"/>
            <a:ext cx="4758600" cy="147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¿Qué es ese </a:t>
            </a:r>
            <a:r>
              <a:rPr lang="es" b="1">
                <a:latin typeface="DM Sans"/>
                <a:ea typeface="DM Sans"/>
                <a:cs typeface="DM Sans"/>
                <a:sym typeface="DM Sans"/>
              </a:rPr>
              <a:t>then()</a:t>
            </a:r>
            <a:r>
              <a:rPr lang="es">
                <a:latin typeface="DM Sans"/>
                <a:ea typeface="DM Sans"/>
                <a:cs typeface="DM Sans"/>
                <a:sym typeface="DM Sans"/>
              </a:rPr>
              <a:t>? 👀</a:t>
            </a:r>
            <a:endParaRPr>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Tiene que ver con algo que llamamos </a:t>
            </a:r>
            <a:r>
              <a:rPr lang="es" b="1">
                <a:latin typeface="DM Sans"/>
                <a:ea typeface="DM Sans"/>
                <a:cs typeface="DM Sans"/>
                <a:sym typeface="DM Sans"/>
              </a:rPr>
              <a:t>promesas</a:t>
            </a:r>
            <a:r>
              <a:rPr lang="es">
                <a:latin typeface="DM Sans"/>
                <a:ea typeface="DM Sans"/>
                <a:cs typeface="DM Sans"/>
                <a:sym typeface="DM Sans"/>
              </a:rPr>
              <a:t> ¡Lo veremos en detalle la clase que viene! 🙌</a:t>
            </a:r>
            <a:endParaRPr>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5"/>
          <p:cNvSpPr txBox="1"/>
          <p:nvPr/>
        </p:nvSpPr>
        <p:spPr>
          <a:xfrm>
            <a:off x="1445150" y="688825"/>
            <a:ext cx="7169400" cy="1639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3500" b="1">
                <a:solidFill>
                  <a:srgbClr val="EAFF6A"/>
                </a:solidFill>
                <a:latin typeface="DM Sans"/>
                <a:ea typeface="DM Sans"/>
                <a:cs typeface="DM Sans"/>
                <a:sym typeface="DM Sans"/>
              </a:rPr>
              <a:t>¡Vamos a practicar lo visto!</a:t>
            </a:r>
            <a:endParaRPr sz="3500" b="1">
              <a:solidFill>
                <a:srgbClr val="EAFF6A"/>
              </a:solidFill>
              <a:latin typeface="DM Sans"/>
              <a:ea typeface="DM Sans"/>
              <a:cs typeface="DM Sans"/>
              <a:sym typeface="DM Sans"/>
            </a:endParaRPr>
          </a:p>
          <a:p>
            <a:pPr marL="0" lvl="0" indent="0" algn="l" rtl="0">
              <a:lnSpc>
                <a:spcPct val="90000"/>
              </a:lnSpc>
              <a:spcBef>
                <a:spcPts val="0"/>
              </a:spcBef>
              <a:spcAft>
                <a:spcPts val="0"/>
              </a:spcAft>
              <a:buClr>
                <a:schemeClr val="dk1"/>
              </a:buClr>
              <a:buSzPts val="1100"/>
              <a:buFont typeface="Arial"/>
              <a:buNone/>
            </a:pPr>
            <a:endParaRPr sz="3500" b="1">
              <a:solidFill>
                <a:srgbClr val="EAFF6A"/>
              </a:solidFill>
              <a:latin typeface="DM Sans"/>
              <a:ea typeface="DM Sans"/>
              <a:cs typeface="DM Sans"/>
              <a:sym typeface="DM Sans"/>
            </a:endParaRPr>
          </a:p>
          <a:p>
            <a:pPr marL="0" lvl="0" indent="0" algn="l" rtl="0">
              <a:lnSpc>
                <a:spcPct val="90000"/>
              </a:lnSpc>
              <a:spcBef>
                <a:spcPts val="0"/>
              </a:spcBef>
              <a:spcAft>
                <a:spcPts val="0"/>
              </a:spcAft>
              <a:buNone/>
            </a:pPr>
            <a:endParaRPr sz="3500" b="1">
              <a:solidFill>
                <a:srgbClr val="EAFF6A"/>
              </a:solidFill>
              <a:latin typeface="DM Sans"/>
              <a:ea typeface="DM Sans"/>
              <a:cs typeface="DM Sans"/>
              <a:sym typeface="DM Sans"/>
            </a:endParaRPr>
          </a:p>
        </p:txBody>
      </p:sp>
      <p:sp>
        <p:nvSpPr>
          <p:cNvPr id="297" name="Google Shape;297;p45"/>
          <p:cNvSpPr txBox="1"/>
          <p:nvPr/>
        </p:nvSpPr>
        <p:spPr>
          <a:xfrm>
            <a:off x="473350" y="1626100"/>
            <a:ext cx="71694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Incorporamos </a:t>
            </a:r>
            <a:r>
              <a:rPr lang="es" sz="2500" b="1">
                <a:solidFill>
                  <a:srgbClr val="B7B7B7"/>
                </a:solidFill>
                <a:latin typeface="DM Sans"/>
                <a:ea typeface="DM Sans"/>
                <a:cs typeface="DM Sans"/>
                <a:sym typeface="DM Sans"/>
              </a:rPr>
              <a:t>Sweet Alert</a:t>
            </a:r>
            <a:r>
              <a:rPr lang="es" sz="2500">
                <a:solidFill>
                  <a:srgbClr val="B7B7B7"/>
                </a:solidFill>
                <a:latin typeface="DM Sans"/>
                <a:ea typeface="DM Sans"/>
                <a:cs typeface="DM Sans"/>
                <a:sym typeface="DM Sans"/>
              </a:rPr>
              <a:t> a nuestros proyectos.</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298" name="Google Shape;298;p45"/>
          <p:cNvGrpSpPr/>
          <p:nvPr/>
        </p:nvGrpSpPr>
        <p:grpSpPr>
          <a:xfrm>
            <a:off x="473351" y="619523"/>
            <a:ext cx="738900" cy="738900"/>
            <a:chOff x="473351" y="619523"/>
            <a:chExt cx="738900" cy="738900"/>
          </a:xfrm>
        </p:grpSpPr>
        <p:sp>
          <p:nvSpPr>
            <p:cNvPr id="299" name="Google Shape;299;p4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0" name="Google Shape;300;p4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grpSp>
        <p:nvGrpSpPr>
          <p:cNvPr id="305" name="Google Shape;305;p46"/>
          <p:cNvGrpSpPr/>
          <p:nvPr/>
        </p:nvGrpSpPr>
        <p:grpSpPr>
          <a:xfrm>
            <a:off x="4202556" y="994173"/>
            <a:ext cx="738900" cy="738900"/>
            <a:chOff x="974706" y="2467173"/>
            <a:chExt cx="738900" cy="738900"/>
          </a:xfrm>
        </p:grpSpPr>
        <p:sp>
          <p:nvSpPr>
            <p:cNvPr id="306" name="Google Shape;306;p4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4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08" name="Google Shape;308;p46"/>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Sweet Alert</a:t>
            </a:r>
            <a:endParaRPr sz="4000" b="1">
              <a:solidFill>
                <a:schemeClr val="dk1"/>
              </a:solidFill>
              <a:highlight>
                <a:srgbClr val="EAFF6A"/>
              </a:highlight>
              <a:latin typeface="DM Sans"/>
              <a:ea typeface="DM Sans"/>
              <a:cs typeface="DM Sans"/>
              <a:sym typeface="DM Sans"/>
            </a:endParaRPr>
          </a:p>
        </p:txBody>
      </p:sp>
      <p:sp>
        <p:nvSpPr>
          <p:cNvPr id="309" name="Google Shape;309;p46"/>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Tiempo estimado 10/15 minutos</a:t>
            </a:r>
            <a:endParaRPr sz="2000" b="1">
              <a:solidFill>
                <a:srgbClr val="83AEFB"/>
              </a:solidFill>
              <a:latin typeface="DM Sans"/>
              <a:ea typeface="DM Sans"/>
              <a:cs typeface="DM Sans"/>
              <a:sym typeface="DM Sans"/>
            </a:endParaRPr>
          </a:p>
        </p:txBody>
      </p:sp>
      <p:sp>
        <p:nvSpPr>
          <p:cNvPr id="310" name="Google Shape;310;p46"/>
          <p:cNvSpPr txBox="1"/>
          <p:nvPr/>
        </p:nvSpPr>
        <p:spPr>
          <a:xfrm>
            <a:off x="945450" y="2982388"/>
            <a:ext cx="71694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2000">
                <a:solidFill>
                  <a:srgbClr val="999999"/>
                </a:solidFill>
                <a:latin typeface="DM Sans"/>
                <a:ea typeface="DM Sans"/>
                <a:cs typeface="DM Sans"/>
                <a:sym typeface="DM Sans"/>
              </a:rPr>
              <a:t>Incorpora Sweet Alert a tu proyecto y compartelo con tus compañeros/as de clase 🧠.</a:t>
            </a:r>
            <a:endParaRPr sz="2000">
              <a:solidFill>
                <a:srgbClr val="999999"/>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endParaRPr sz="2000">
              <a:solidFill>
                <a:srgbClr val="999999"/>
              </a:solidFill>
              <a:latin typeface="DM Sans"/>
              <a:ea typeface="DM Sans"/>
              <a:cs typeface="DM Sans"/>
              <a:sym typeface="DM Sans"/>
            </a:endParaRPr>
          </a:p>
          <a:p>
            <a:pPr marL="0" lvl="0" indent="0" algn="ctr" rtl="0">
              <a:spcBef>
                <a:spcPts val="0"/>
              </a:spcBef>
              <a:spcAft>
                <a:spcPts val="0"/>
              </a:spcAft>
              <a:buNone/>
            </a:pPr>
            <a:endParaRPr sz="2000">
              <a:solidFill>
                <a:srgbClr val="999999"/>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47"/>
          <p:cNvGrpSpPr/>
          <p:nvPr/>
        </p:nvGrpSpPr>
        <p:grpSpPr>
          <a:xfrm>
            <a:off x="457347" y="468297"/>
            <a:ext cx="431074" cy="431074"/>
            <a:chOff x="974706" y="2467173"/>
            <a:chExt cx="738900" cy="738900"/>
          </a:xfrm>
        </p:grpSpPr>
        <p:sp>
          <p:nvSpPr>
            <p:cNvPr id="316" name="Google Shape;316;p4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 name="Google Shape;317;p4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18" name="Google Shape;318;p47"/>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Sweet Alert</a:t>
            </a:r>
            <a:endParaRPr sz="4000" b="1">
              <a:solidFill>
                <a:schemeClr val="dk1"/>
              </a:solidFill>
              <a:latin typeface="DM Sans"/>
              <a:ea typeface="DM Sans"/>
              <a:cs typeface="DM Sans"/>
              <a:sym typeface="DM Sans"/>
            </a:endParaRPr>
          </a:p>
        </p:txBody>
      </p:sp>
      <p:pic>
        <p:nvPicPr>
          <p:cNvPr id="319" name="Google Shape;319;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0" name="Google Shape;320;p47"/>
          <p:cNvSpPr txBox="1"/>
          <p:nvPr/>
        </p:nvSpPr>
        <p:spPr>
          <a:xfrm>
            <a:off x="542575" y="2034888"/>
            <a:ext cx="49872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Veamos el uso de </a:t>
            </a:r>
            <a:r>
              <a:rPr lang="es" sz="1350" b="1">
                <a:latin typeface="DM Sans"/>
                <a:ea typeface="DM Sans"/>
                <a:cs typeface="DM Sans"/>
                <a:sym typeface="DM Sans"/>
              </a:rPr>
              <a:t>Sweet Alert</a:t>
            </a:r>
            <a:r>
              <a:rPr lang="es" sz="1350">
                <a:latin typeface="DM Sans"/>
                <a:ea typeface="DM Sans"/>
                <a:cs typeface="DM Sans"/>
                <a:sym typeface="DM Sans"/>
              </a:rPr>
              <a:t> en diversos contextos 🚨. Para ello, te proponemos integrar Sweet Alert a tu proyecto y disparar un modal frente a un evento relevante de tu app.</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Si te animas, comparte pantalla y muestra tu ejemplo brevemente para continuar aprendiendo en conjunto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321" name="Google Shape;321;p47"/>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8"/>
          <p:cNvSpPr txBox="1"/>
          <p:nvPr/>
        </p:nvSpPr>
        <p:spPr>
          <a:xfrm>
            <a:off x="1461300" y="62922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¿Alguna duda?</a:t>
            </a:r>
            <a:endParaRPr sz="3500" b="1">
              <a:solidFill>
                <a:schemeClr val="lt1"/>
              </a:solidFill>
              <a:latin typeface="DM Sans"/>
              <a:ea typeface="DM Sans"/>
              <a:cs typeface="DM Sans"/>
              <a:sym typeface="DM Sans"/>
            </a:endParaRPr>
          </a:p>
        </p:txBody>
      </p:sp>
      <p:pic>
        <p:nvPicPr>
          <p:cNvPr id="327" name="Google Shape;327;p48"/>
          <p:cNvPicPr preferRelativeResize="0"/>
          <p:nvPr/>
        </p:nvPicPr>
        <p:blipFill>
          <a:blip r:embed="rId3">
            <a:alphaModFix/>
          </a:blip>
          <a:stretch>
            <a:fillRect/>
          </a:stretch>
        </p:blipFill>
        <p:spPr>
          <a:xfrm>
            <a:off x="2872975" y="1660800"/>
            <a:ext cx="3398050" cy="2930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9"/>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5000">
                <a:solidFill>
                  <a:srgbClr val="E8E7E3"/>
                </a:solidFill>
              </a:rPr>
              <a:t>☕</a:t>
            </a:r>
            <a:endParaRPr sz="5000">
              <a:solidFill>
                <a:srgbClr val="E8E7E3"/>
              </a:solidFill>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Break</a:t>
            </a:r>
            <a:endParaRPr sz="4000" b="1">
              <a:solidFill>
                <a:schemeClr val="lt1"/>
              </a:solidFill>
              <a:latin typeface="DM Sans"/>
              <a:ea typeface="DM Sans"/>
              <a:cs typeface="DM Sans"/>
              <a:sym typeface="DM Sans"/>
            </a:endParaRPr>
          </a:p>
        </p:txBody>
      </p:sp>
      <p:sp>
        <p:nvSpPr>
          <p:cNvPr id="333" name="Google Shape;333;p49"/>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0"/>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83AEFB"/>
                </a:solidFill>
                <a:latin typeface="DM Sans"/>
                <a:ea typeface="DM Sans"/>
                <a:cs typeface="DM Sans"/>
                <a:sym typeface="DM Sans"/>
              </a:rPr>
              <a:t>Toastify</a:t>
            </a:r>
            <a:endParaRPr sz="4000" b="1">
              <a:solidFill>
                <a:srgbClr val="83AEFB"/>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1"/>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¿Para qué sirve esta librería?</a:t>
            </a:r>
            <a:endParaRPr sz="3000" b="1">
              <a:solidFill>
                <a:schemeClr val="dk1"/>
              </a:solidFill>
              <a:latin typeface="DM Sans"/>
              <a:ea typeface="DM Sans"/>
              <a:cs typeface="DM Sans"/>
              <a:sym typeface="DM Sans"/>
            </a:endParaRPr>
          </a:p>
        </p:txBody>
      </p:sp>
      <p:sp>
        <p:nvSpPr>
          <p:cNvPr id="344" name="Google Shape;344;p51"/>
          <p:cNvSpPr txBox="1"/>
          <p:nvPr/>
        </p:nvSpPr>
        <p:spPr>
          <a:xfrm>
            <a:off x="475500" y="1266038"/>
            <a:ext cx="4758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Permite mostrar mensajes de notificación personalizados.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345" name="Google Shape;345;p51"/>
          <p:cNvPicPr preferRelativeResize="0"/>
          <p:nvPr/>
        </p:nvPicPr>
        <p:blipFill>
          <a:blip r:embed="rId3">
            <a:alphaModFix/>
          </a:blip>
          <a:stretch>
            <a:fillRect/>
          </a:stretch>
        </p:blipFill>
        <p:spPr>
          <a:xfrm>
            <a:off x="501438" y="1953025"/>
            <a:ext cx="6846624" cy="2638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2"/>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¿Cómo usarla?</a:t>
            </a:r>
            <a:endParaRPr sz="3000" b="1">
              <a:solidFill>
                <a:schemeClr val="dk1"/>
              </a:solidFill>
              <a:latin typeface="DM Sans"/>
              <a:ea typeface="DM Sans"/>
              <a:cs typeface="DM Sans"/>
              <a:sym typeface="DM Sans"/>
            </a:endParaRPr>
          </a:p>
        </p:txBody>
      </p:sp>
      <p:sp>
        <p:nvSpPr>
          <p:cNvPr id="351" name="Google Shape;351;p52"/>
          <p:cNvSpPr txBox="1"/>
          <p:nvPr/>
        </p:nvSpPr>
        <p:spPr>
          <a:xfrm>
            <a:off x="475500" y="1266050"/>
            <a:ext cx="6103800" cy="16392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SzPts val="1350"/>
              <a:buFont typeface="DM Sans"/>
              <a:buAutoNum type="arabicPeriod"/>
            </a:pPr>
            <a:r>
              <a:rPr lang="es" sz="1350">
                <a:latin typeface="DM Sans"/>
                <a:ea typeface="DM Sans"/>
                <a:cs typeface="DM Sans"/>
                <a:sym typeface="DM Sans"/>
              </a:rPr>
              <a:t>Hacer un llamado a </a:t>
            </a:r>
            <a:r>
              <a:rPr lang="es" sz="1350" b="1">
                <a:latin typeface="DM Sans"/>
                <a:ea typeface="DM Sans"/>
                <a:cs typeface="DM Sans"/>
                <a:sym typeface="DM Sans"/>
              </a:rPr>
              <a:t>Toastify()</a:t>
            </a:r>
            <a:r>
              <a:rPr lang="es" sz="1350">
                <a:latin typeface="DM Sans"/>
                <a:ea typeface="DM Sans"/>
                <a:cs typeface="DM Sans"/>
                <a:sym typeface="DM Sans"/>
              </a:rPr>
              <a:t> con un </a:t>
            </a:r>
            <a:r>
              <a:rPr lang="es" sz="1350" b="1">
                <a:latin typeface="DM Sans"/>
                <a:ea typeface="DM Sans"/>
                <a:cs typeface="DM Sans"/>
                <a:sym typeface="DM Sans"/>
              </a:rPr>
              <a:t>objeto de configuración.</a:t>
            </a:r>
            <a:endParaRPr sz="1350" b="1">
              <a:latin typeface="DM Sans"/>
              <a:ea typeface="DM Sans"/>
              <a:cs typeface="DM Sans"/>
              <a:sym typeface="DM Sans"/>
            </a:endParaRPr>
          </a:p>
          <a:p>
            <a:pPr marL="457200" lvl="0" indent="-314325" algn="l" rtl="0">
              <a:spcBef>
                <a:spcPts val="0"/>
              </a:spcBef>
              <a:spcAft>
                <a:spcPts val="0"/>
              </a:spcAft>
              <a:buSzPts val="1350"/>
              <a:buFont typeface="DM Sans"/>
              <a:buAutoNum type="arabicPeriod"/>
            </a:pPr>
            <a:r>
              <a:rPr lang="es" sz="1350">
                <a:latin typeface="DM Sans"/>
                <a:ea typeface="DM Sans"/>
                <a:cs typeface="DM Sans"/>
                <a:sym typeface="DM Sans"/>
              </a:rPr>
              <a:t>Otro llamado al método </a:t>
            </a:r>
            <a:r>
              <a:rPr lang="es" sz="1350" b="1">
                <a:latin typeface="DM Sans"/>
                <a:ea typeface="DM Sans"/>
                <a:cs typeface="DM Sans"/>
                <a:sym typeface="DM Sans"/>
              </a:rPr>
              <a:t>.showToast()</a:t>
            </a:r>
            <a:r>
              <a:rPr lang="es" sz="1350">
                <a:latin typeface="DM Sans"/>
                <a:ea typeface="DM Sans"/>
                <a:cs typeface="DM Sans"/>
                <a:sym typeface="DM Sans"/>
              </a:rPr>
              <a:t> concatenado para dispararlo asignando:</a:t>
            </a:r>
            <a:endParaRPr sz="1350">
              <a:latin typeface="DM Sans"/>
              <a:ea typeface="DM Sans"/>
              <a:cs typeface="DM Sans"/>
              <a:sym typeface="DM Sans"/>
            </a:endParaRPr>
          </a:p>
          <a:p>
            <a:pPr marL="914400" lvl="0" indent="-314325" algn="l" rtl="0">
              <a:spcBef>
                <a:spcPts val="0"/>
              </a:spcBef>
              <a:spcAft>
                <a:spcPts val="0"/>
              </a:spcAft>
              <a:buSzPts val="1350"/>
              <a:buFont typeface="DM Sans"/>
              <a:buAutoNum type="alphaLcPeriod"/>
            </a:pPr>
            <a:r>
              <a:rPr lang="es" sz="1350">
                <a:solidFill>
                  <a:schemeClr val="dk1"/>
                </a:solidFill>
                <a:highlight>
                  <a:schemeClr val="accent4"/>
                </a:highlight>
                <a:latin typeface="DM Sans"/>
                <a:ea typeface="DM Sans"/>
                <a:cs typeface="DM Sans"/>
                <a:sym typeface="DM Sans"/>
              </a:rPr>
              <a:t>Propiedad text</a:t>
            </a:r>
            <a:r>
              <a:rPr lang="es" sz="1350">
                <a:solidFill>
                  <a:schemeClr val="dk1"/>
                </a:solidFill>
                <a:latin typeface="DM Sans"/>
                <a:ea typeface="DM Sans"/>
                <a:cs typeface="DM Sans"/>
                <a:sym typeface="DM Sans"/>
              </a:rPr>
              <a:t> con el mensaje a mostrar, y</a:t>
            </a:r>
            <a:endParaRPr sz="1350">
              <a:latin typeface="DM Sans"/>
              <a:ea typeface="DM Sans"/>
              <a:cs typeface="DM Sans"/>
              <a:sym typeface="DM Sans"/>
            </a:endParaRPr>
          </a:p>
          <a:p>
            <a:pPr marL="914400" lvl="0" indent="-314325" algn="l" rtl="0">
              <a:spcBef>
                <a:spcPts val="0"/>
              </a:spcBef>
              <a:spcAft>
                <a:spcPts val="0"/>
              </a:spcAft>
              <a:buSzPts val="1350"/>
              <a:buFont typeface="DM Sans"/>
              <a:buAutoNum type="alphaLcPeriod"/>
            </a:pPr>
            <a:r>
              <a:rPr lang="es" sz="1350">
                <a:solidFill>
                  <a:schemeClr val="dk1"/>
                </a:solidFill>
                <a:highlight>
                  <a:schemeClr val="accent4"/>
                </a:highlight>
                <a:latin typeface="DM Sans"/>
                <a:ea typeface="DM Sans"/>
                <a:cs typeface="DM Sans"/>
                <a:sym typeface="DM Sans"/>
              </a:rPr>
              <a:t>Propiedad duration</a:t>
            </a:r>
            <a:r>
              <a:rPr lang="es" sz="1350">
                <a:solidFill>
                  <a:schemeClr val="dk1"/>
                </a:solidFill>
                <a:latin typeface="DM Sans"/>
                <a:ea typeface="DM Sans"/>
                <a:cs typeface="DM Sans"/>
                <a:sym typeface="DM Sans"/>
              </a:rPr>
              <a:t> en milisegundos para el fadeout.</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352" name="Google Shape;352;p52"/>
          <p:cNvSpPr/>
          <p:nvPr/>
        </p:nvSpPr>
        <p:spPr>
          <a:xfrm>
            <a:off x="501450" y="2804188"/>
            <a:ext cx="3589800" cy="1787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150">
                <a:solidFill>
                  <a:srgbClr val="4FC1FF"/>
                </a:solidFill>
                <a:latin typeface="Courier New"/>
                <a:ea typeface="Courier New"/>
                <a:cs typeface="Courier New"/>
                <a:sym typeface="Courier New"/>
              </a:rPr>
              <a:t>btn</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addEventListener</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'click'</a:t>
            </a:r>
            <a:r>
              <a:rPr lang="es" sz="1150">
                <a:solidFill>
                  <a:srgbClr val="D4D4D4"/>
                </a:solidFill>
                <a:latin typeface="Courier New"/>
                <a:ea typeface="Courier New"/>
                <a:cs typeface="Courier New"/>
                <a:sym typeface="Courier New"/>
              </a:rPr>
              <a:t>, ()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Toastify</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"Probando toast!"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duration:</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3000</a:t>
            </a:r>
            <a:endParaRPr sz="115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showToast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a:p>
        </p:txBody>
      </p:sp>
      <p:pic>
        <p:nvPicPr>
          <p:cNvPr id="353" name="Google Shape;353;p52"/>
          <p:cNvPicPr preferRelativeResize="0"/>
          <p:nvPr/>
        </p:nvPicPr>
        <p:blipFill>
          <a:blip r:embed="rId3">
            <a:alphaModFix/>
          </a:blip>
          <a:stretch>
            <a:fillRect/>
          </a:stretch>
        </p:blipFill>
        <p:spPr>
          <a:xfrm>
            <a:off x="4442400" y="2804200"/>
            <a:ext cx="3479425" cy="1583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3"/>
          <p:cNvSpPr txBox="1"/>
          <p:nvPr/>
        </p:nvSpPr>
        <p:spPr>
          <a:xfrm>
            <a:off x="501450" y="5937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Algunos usos de Toastify</a:t>
            </a:r>
            <a:endParaRPr sz="3000" b="1">
              <a:solidFill>
                <a:schemeClr val="dk1"/>
              </a:solidFill>
              <a:latin typeface="DM Sans"/>
              <a:ea typeface="DM Sans"/>
              <a:cs typeface="DM Sans"/>
              <a:sym typeface="DM Sans"/>
            </a:endParaRPr>
          </a:p>
        </p:txBody>
      </p:sp>
      <p:sp>
        <p:nvSpPr>
          <p:cNvPr id="359" name="Google Shape;359;p53"/>
          <p:cNvSpPr txBox="1"/>
          <p:nvPr/>
        </p:nvSpPr>
        <p:spPr>
          <a:xfrm>
            <a:off x="475500" y="1647600"/>
            <a:ext cx="47586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Algunos tips 🙌:</a:t>
            </a:r>
            <a:endParaRPr sz="1350">
              <a:latin typeface="DM Sans"/>
              <a:ea typeface="DM Sans"/>
              <a:cs typeface="DM Sans"/>
              <a:sym typeface="DM Sans"/>
            </a:endParaRPr>
          </a:p>
        </p:txBody>
      </p:sp>
      <p:sp>
        <p:nvSpPr>
          <p:cNvPr id="360" name="Google Shape;360;p53"/>
          <p:cNvSpPr/>
          <p:nvPr/>
        </p:nvSpPr>
        <p:spPr>
          <a:xfrm>
            <a:off x="578100" y="2312400"/>
            <a:ext cx="5708100" cy="1352100"/>
          </a:xfrm>
          <a:prstGeom prst="rect">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457200" lvl="0" indent="-314325" algn="l" rtl="0">
              <a:spcBef>
                <a:spcPts val="0"/>
              </a:spcBef>
              <a:spcAft>
                <a:spcPts val="0"/>
              </a:spcAft>
              <a:buClr>
                <a:schemeClr val="accent4"/>
              </a:buClr>
              <a:buSzPts val="1350"/>
              <a:buFont typeface="DM Sans"/>
              <a:buChar char="✓"/>
            </a:pPr>
            <a:r>
              <a:rPr lang="es" sz="1350">
                <a:latin typeface="DM Sans"/>
                <a:ea typeface="DM Sans"/>
                <a:cs typeface="DM Sans"/>
                <a:sym typeface="DM Sans"/>
              </a:rPr>
              <a:t>La documentación de Toastify es más sencilla que la de Sweet Alert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latin typeface="DM Sans"/>
                <a:ea typeface="DM Sans"/>
                <a:cs typeface="DM Sans"/>
                <a:sym typeface="DM Sans"/>
              </a:rPr>
              <a:t>El llamado siempre es el mismo, pero el resultado varía según la cantidad de propiedades y valores que definamos 💬.</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8"/>
          <p:cNvSpPr txBox="1"/>
          <p:nvPr/>
        </p:nvSpPr>
        <p:spPr>
          <a:xfrm>
            <a:off x="465275" y="4194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CLASE N°12 y 13</a:t>
            </a:r>
            <a:endParaRPr>
              <a:latin typeface="DM Sans"/>
              <a:ea typeface="DM Sans"/>
              <a:cs typeface="DM Sans"/>
              <a:sym typeface="DM Sans"/>
            </a:endParaRPr>
          </a:p>
        </p:txBody>
      </p:sp>
      <p:sp>
        <p:nvSpPr>
          <p:cNvPr id="74" name="Google Shape;74;p18"/>
          <p:cNvSpPr txBox="1"/>
          <p:nvPr/>
        </p:nvSpPr>
        <p:spPr>
          <a:xfrm>
            <a:off x="475500" y="7525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Glosario</a:t>
            </a:r>
            <a:endParaRPr sz="4000" b="1">
              <a:solidFill>
                <a:schemeClr val="dk1"/>
              </a:solidFill>
              <a:latin typeface="DM Sans"/>
              <a:ea typeface="DM Sans"/>
              <a:cs typeface="DM Sans"/>
              <a:sym typeface="DM Sans"/>
            </a:endParaRPr>
          </a:p>
        </p:txBody>
      </p:sp>
      <p:sp>
        <p:nvSpPr>
          <p:cNvPr id="75" name="Google Shape;75;p18"/>
          <p:cNvSpPr txBox="1"/>
          <p:nvPr/>
        </p:nvSpPr>
        <p:spPr>
          <a:xfrm>
            <a:off x="475500" y="1561175"/>
            <a:ext cx="3834600" cy="228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2000"/>
              <a:buFont typeface="Arial"/>
              <a:buNone/>
            </a:pPr>
            <a:r>
              <a:rPr lang="es" sz="1200" b="1">
                <a:solidFill>
                  <a:schemeClr val="dk1"/>
                </a:solidFill>
                <a:highlight>
                  <a:srgbClr val="EAFF6A"/>
                </a:highlight>
                <a:latin typeface="DM Sans"/>
                <a:ea typeface="DM Sans"/>
                <a:cs typeface="DM Sans"/>
                <a:sym typeface="DM Sans"/>
              </a:rPr>
              <a:t>Sugar Syntax:</a:t>
            </a:r>
            <a:r>
              <a:rPr lang="es" sz="1200">
                <a:solidFill>
                  <a:schemeClr val="dk1"/>
                </a:solidFill>
                <a:latin typeface="DM Sans"/>
                <a:ea typeface="DM Sans"/>
                <a:cs typeface="DM Sans"/>
                <a:sym typeface="DM Sans"/>
              </a:rPr>
              <a:t> Es el nombre que se le da a los operadores avanzados que funcionan como simplificaciones de tareas más complejas. El operador ++ es un ejemplo de esto.</a:t>
            </a:r>
            <a:endParaRPr sz="12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2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200" b="1">
                <a:solidFill>
                  <a:schemeClr val="dk1"/>
                </a:solidFill>
                <a:highlight>
                  <a:srgbClr val="EAFF6A"/>
                </a:highlight>
                <a:latin typeface="DM Sans"/>
                <a:ea typeface="DM Sans"/>
                <a:cs typeface="DM Sans"/>
                <a:sym typeface="DM Sans"/>
              </a:rPr>
              <a:t>Operador ternario:</a:t>
            </a:r>
            <a:r>
              <a:rPr lang="es" sz="1200" b="1">
                <a:solidFill>
                  <a:schemeClr val="dk1"/>
                </a:solidFill>
                <a:latin typeface="DM Sans"/>
                <a:ea typeface="DM Sans"/>
                <a:cs typeface="DM Sans"/>
                <a:sym typeface="DM Sans"/>
              </a:rPr>
              <a:t> </a:t>
            </a:r>
            <a:r>
              <a:rPr lang="es" sz="1200">
                <a:solidFill>
                  <a:schemeClr val="dk1"/>
                </a:solidFill>
                <a:latin typeface="DM Sans"/>
                <a:ea typeface="DM Sans"/>
                <a:cs typeface="DM Sans"/>
                <a:sym typeface="DM Sans"/>
              </a:rPr>
              <a:t>Es una simplificación de la estructura condicional if…else. Es un condicional que consta sí o sí de tres partes: la condición, el caso de ejecución en caso que se cumpla, y el caso else si no se cumple.</a:t>
            </a:r>
            <a:endParaRPr sz="1200">
              <a:latin typeface="DM Sans"/>
              <a:ea typeface="DM Sans"/>
              <a:cs typeface="DM Sans"/>
              <a:sym typeface="DM Sans"/>
            </a:endParaRPr>
          </a:p>
        </p:txBody>
      </p:sp>
      <p:sp>
        <p:nvSpPr>
          <p:cNvPr id="76" name="Google Shape;76;p18"/>
          <p:cNvSpPr txBox="1"/>
          <p:nvPr/>
        </p:nvSpPr>
        <p:spPr>
          <a:xfrm>
            <a:off x="4519500" y="1561175"/>
            <a:ext cx="38346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2000"/>
              <a:buFont typeface="Arial"/>
              <a:buNone/>
            </a:pPr>
            <a:r>
              <a:rPr lang="es" sz="1200" b="1">
                <a:solidFill>
                  <a:schemeClr val="dk1"/>
                </a:solidFill>
                <a:highlight>
                  <a:srgbClr val="EAFF6A"/>
                </a:highlight>
                <a:latin typeface="DM Sans"/>
                <a:ea typeface="DM Sans"/>
                <a:cs typeface="DM Sans"/>
                <a:sym typeface="DM Sans"/>
              </a:rPr>
              <a:t>Operador Lógico AND:</a:t>
            </a:r>
            <a:r>
              <a:rPr lang="es" sz="1200" b="1">
                <a:solidFill>
                  <a:schemeClr val="dk1"/>
                </a:solidFill>
                <a:latin typeface="DM Sans"/>
                <a:ea typeface="DM Sans"/>
                <a:cs typeface="DM Sans"/>
                <a:sym typeface="DM Sans"/>
              </a:rPr>
              <a:t> </a:t>
            </a:r>
            <a:r>
              <a:rPr lang="es" sz="1200">
                <a:solidFill>
                  <a:schemeClr val="dk1"/>
                </a:solidFill>
                <a:latin typeface="DM Sans"/>
                <a:ea typeface="DM Sans"/>
                <a:cs typeface="DM Sans"/>
                <a:sym typeface="DM Sans"/>
              </a:rPr>
              <a:t>Es una reducción de un condicional, pero trata de ejecutar (o retornar) algo sólo si la condición es verdadera, reduce un if sencillo con un solo bloque de ejecución:</a:t>
            </a:r>
            <a:endParaRPr sz="12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2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200" b="1">
                <a:solidFill>
                  <a:schemeClr val="dk1"/>
                </a:solidFill>
                <a:highlight>
                  <a:srgbClr val="EAFF6A"/>
                </a:highlight>
                <a:latin typeface="DM Sans"/>
                <a:ea typeface="DM Sans"/>
                <a:cs typeface="DM Sans"/>
                <a:sym typeface="DM Sans"/>
              </a:rPr>
              <a:t>Operador lógico OR:</a:t>
            </a:r>
            <a:r>
              <a:rPr lang="es" sz="1200">
                <a:solidFill>
                  <a:schemeClr val="dk1"/>
                </a:solidFill>
                <a:latin typeface="DM Sans"/>
                <a:ea typeface="DM Sans"/>
                <a:cs typeface="DM Sans"/>
                <a:sym typeface="DM Sans"/>
              </a:rPr>
              <a:t> OR ( || ) es sintácticamente similar al anterior, con la diferencia que consta de dos operandos y no de una condición explícita: operando1 || operando2.</a:t>
            </a:r>
            <a:endParaRPr sz="12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2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200" b="1">
                <a:solidFill>
                  <a:schemeClr val="dk1"/>
                </a:solidFill>
                <a:highlight>
                  <a:srgbClr val="EAFF6A"/>
                </a:highlight>
                <a:latin typeface="DM Sans"/>
                <a:ea typeface="DM Sans"/>
                <a:cs typeface="DM Sans"/>
                <a:sym typeface="DM Sans"/>
              </a:rPr>
              <a:t>Desestructuración:</a:t>
            </a:r>
            <a:r>
              <a:rPr lang="es" sz="1200">
                <a:solidFill>
                  <a:schemeClr val="dk1"/>
                </a:solidFill>
                <a:latin typeface="DM Sans"/>
                <a:ea typeface="DM Sans"/>
                <a:cs typeface="DM Sans"/>
                <a:sym typeface="DM Sans"/>
              </a:rPr>
              <a:t> Es una técnica que nos permite declarar variables donde guardar propiedades de un objeto de forma rápida y directa.</a:t>
            </a:r>
            <a:endParaRPr sz="1200">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4"/>
          <p:cNvSpPr txBox="1"/>
          <p:nvPr/>
        </p:nvSpPr>
        <p:spPr>
          <a:xfrm>
            <a:off x="50145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Algunos usos de Toastify</a:t>
            </a:r>
            <a:endParaRPr sz="4000" b="1">
              <a:solidFill>
                <a:schemeClr val="dk1"/>
              </a:solidFill>
              <a:latin typeface="DM Sans"/>
              <a:ea typeface="DM Sans"/>
              <a:cs typeface="DM Sans"/>
              <a:sym typeface="DM Sans"/>
            </a:endParaRPr>
          </a:p>
        </p:txBody>
      </p:sp>
      <p:sp>
        <p:nvSpPr>
          <p:cNvPr id="366" name="Google Shape;366;p54"/>
          <p:cNvSpPr txBox="1"/>
          <p:nvPr/>
        </p:nvSpPr>
        <p:spPr>
          <a:xfrm>
            <a:off x="475500" y="1425250"/>
            <a:ext cx="3991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 través de las propiedades </a:t>
            </a:r>
            <a:r>
              <a:rPr lang="es" sz="1350" b="1">
                <a:latin typeface="DM Sans"/>
                <a:ea typeface="DM Sans"/>
                <a:cs typeface="DM Sans"/>
                <a:sym typeface="DM Sans"/>
              </a:rPr>
              <a:t>gravity</a:t>
            </a:r>
            <a:r>
              <a:rPr lang="es" sz="1350">
                <a:latin typeface="DM Sans"/>
                <a:ea typeface="DM Sans"/>
                <a:cs typeface="DM Sans"/>
                <a:sym typeface="DM Sans"/>
              </a:rPr>
              <a:t> y </a:t>
            </a:r>
            <a:r>
              <a:rPr lang="es" sz="1350" b="1">
                <a:latin typeface="DM Sans"/>
                <a:ea typeface="DM Sans"/>
                <a:cs typeface="DM Sans"/>
                <a:sym typeface="DM Sans"/>
              </a:rPr>
              <a:t>position</a:t>
            </a:r>
            <a:r>
              <a:rPr lang="es" sz="1350">
                <a:latin typeface="DM Sans"/>
                <a:ea typeface="DM Sans"/>
                <a:cs typeface="DM Sans"/>
                <a:sym typeface="DM Sans"/>
              </a:rPr>
              <a:t> podemos modificar la ubicación del Toast:</a:t>
            </a:r>
            <a:endParaRPr sz="1350">
              <a:latin typeface="DM Sans"/>
              <a:ea typeface="DM Sans"/>
              <a:cs typeface="DM Sans"/>
              <a:sym typeface="DM Sans"/>
            </a:endParaRPr>
          </a:p>
        </p:txBody>
      </p:sp>
      <p:sp>
        <p:nvSpPr>
          <p:cNvPr id="367" name="Google Shape;367;p54"/>
          <p:cNvSpPr/>
          <p:nvPr/>
        </p:nvSpPr>
        <p:spPr>
          <a:xfrm>
            <a:off x="501600" y="2160100"/>
            <a:ext cx="3939600" cy="2431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150">
                <a:solidFill>
                  <a:srgbClr val="4FC1FF"/>
                </a:solidFill>
                <a:latin typeface="Courier New"/>
                <a:ea typeface="Courier New"/>
                <a:cs typeface="Courier New"/>
                <a:sym typeface="Courier New"/>
              </a:rPr>
              <a:t>btn</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addEventListener</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'click'</a:t>
            </a:r>
            <a:r>
              <a:rPr lang="es" sz="1150">
                <a:solidFill>
                  <a:srgbClr val="D4D4D4"/>
                </a:solidFill>
                <a:latin typeface="Courier New"/>
                <a:ea typeface="Courier New"/>
                <a:cs typeface="Courier New"/>
                <a:sym typeface="Courier New"/>
              </a:rPr>
              <a:t>, ()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Toastify</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"Probando toast!"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duration:</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3000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gravity:</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'bottom'</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position: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'left'</a:t>
            </a:r>
            <a:endParaRPr sz="11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showToast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a:p>
        </p:txBody>
      </p:sp>
      <p:pic>
        <p:nvPicPr>
          <p:cNvPr id="368" name="Google Shape;368;p54"/>
          <p:cNvPicPr preferRelativeResize="0"/>
          <p:nvPr/>
        </p:nvPicPr>
        <p:blipFill>
          <a:blip r:embed="rId3">
            <a:alphaModFix/>
          </a:blip>
          <a:stretch>
            <a:fillRect/>
          </a:stretch>
        </p:blipFill>
        <p:spPr>
          <a:xfrm>
            <a:off x="4866600" y="2160100"/>
            <a:ext cx="3267075" cy="1543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5"/>
          <p:cNvSpPr txBox="1"/>
          <p:nvPr/>
        </p:nvSpPr>
        <p:spPr>
          <a:xfrm>
            <a:off x="50145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Algunos usos de Toastify</a:t>
            </a:r>
            <a:endParaRPr sz="4000" b="1">
              <a:solidFill>
                <a:schemeClr val="dk1"/>
              </a:solidFill>
              <a:latin typeface="DM Sans"/>
              <a:ea typeface="DM Sans"/>
              <a:cs typeface="DM Sans"/>
              <a:sym typeface="DM Sans"/>
            </a:endParaRPr>
          </a:p>
        </p:txBody>
      </p:sp>
      <p:sp>
        <p:nvSpPr>
          <p:cNvPr id="374" name="Google Shape;374;p55"/>
          <p:cNvSpPr txBox="1"/>
          <p:nvPr/>
        </p:nvSpPr>
        <p:spPr>
          <a:xfrm>
            <a:off x="475500" y="1341900"/>
            <a:ext cx="3991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propiedad </a:t>
            </a:r>
            <a:r>
              <a:rPr lang="es" sz="1350" b="1">
                <a:latin typeface="DM Sans"/>
                <a:ea typeface="DM Sans"/>
                <a:cs typeface="DM Sans"/>
                <a:sym typeface="DM Sans"/>
              </a:rPr>
              <a:t>style</a:t>
            </a:r>
            <a:r>
              <a:rPr lang="es" sz="1350">
                <a:latin typeface="DM Sans"/>
                <a:ea typeface="DM Sans"/>
                <a:cs typeface="DM Sans"/>
                <a:sym typeface="DM Sans"/>
              </a:rPr>
              <a:t> del objeto de configuración, nos permite modificar el brackground del Toast:</a:t>
            </a:r>
            <a:endParaRPr sz="1350">
              <a:latin typeface="DM Sans"/>
              <a:ea typeface="DM Sans"/>
              <a:cs typeface="DM Sans"/>
              <a:sym typeface="DM Sans"/>
            </a:endParaRPr>
          </a:p>
        </p:txBody>
      </p:sp>
      <p:sp>
        <p:nvSpPr>
          <p:cNvPr id="375" name="Google Shape;375;p55"/>
          <p:cNvSpPr/>
          <p:nvPr/>
        </p:nvSpPr>
        <p:spPr>
          <a:xfrm>
            <a:off x="501600" y="2076925"/>
            <a:ext cx="6084600" cy="2514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DCDCAA"/>
                </a:solidFill>
                <a:latin typeface="Courier New"/>
                <a:ea typeface="Courier New"/>
                <a:cs typeface="Courier New"/>
                <a:sym typeface="Courier New"/>
              </a:rPr>
              <a:t>Toastify</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text:</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"Probando toast!"</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duration:</a:t>
            </a:r>
            <a:r>
              <a:rPr lang="es" sz="1200">
                <a:solidFill>
                  <a:srgbClr val="D4D4D4"/>
                </a:solidFill>
                <a:latin typeface="Courier New"/>
                <a:ea typeface="Courier New"/>
                <a:cs typeface="Courier New"/>
                <a:sym typeface="Courier New"/>
              </a:rPr>
              <a:t> </a:t>
            </a:r>
            <a:r>
              <a:rPr lang="es" sz="1200">
                <a:solidFill>
                  <a:srgbClr val="B5CEA8"/>
                </a:solidFill>
                <a:latin typeface="Courier New"/>
                <a:ea typeface="Courier New"/>
                <a:cs typeface="Courier New"/>
                <a:sym typeface="Courier New"/>
              </a:rPr>
              <a:t>3000</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gravity:</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'bottom'</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position:</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'left'</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style:</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background:</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'linear-gradient(to right, #00b09b, #96c92d)'</a:t>
            </a:r>
            <a:endParaRPr sz="120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DCDCAA"/>
                </a:solidFill>
                <a:latin typeface="Courier New"/>
                <a:ea typeface="Courier New"/>
                <a:cs typeface="Courier New"/>
                <a:sym typeface="Courier New"/>
              </a:rPr>
              <a:t>showToast</a:t>
            </a:r>
            <a:r>
              <a:rPr lang="es" sz="1200">
                <a:solidFill>
                  <a:srgbClr val="D4D4D4"/>
                </a:solidFill>
                <a:latin typeface="Courier New"/>
                <a:ea typeface="Courier New"/>
                <a:cs typeface="Courier New"/>
                <a:sym typeface="Courier New"/>
              </a:rPr>
              <a:t>();</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6"/>
          <p:cNvSpPr txBox="1"/>
          <p:nvPr/>
        </p:nvSpPr>
        <p:spPr>
          <a:xfrm>
            <a:off x="50145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Algunos usos de Toastify</a:t>
            </a:r>
            <a:endParaRPr sz="4000" b="1">
              <a:solidFill>
                <a:schemeClr val="dk1"/>
              </a:solidFill>
              <a:latin typeface="DM Sans"/>
              <a:ea typeface="DM Sans"/>
              <a:cs typeface="DM Sans"/>
              <a:sym typeface="DM Sans"/>
            </a:endParaRPr>
          </a:p>
        </p:txBody>
      </p:sp>
      <p:sp>
        <p:nvSpPr>
          <p:cNvPr id="381" name="Google Shape;381;p56"/>
          <p:cNvSpPr txBox="1"/>
          <p:nvPr/>
        </p:nvSpPr>
        <p:spPr>
          <a:xfrm>
            <a:off x="475500" y="1341900"/>
            <a:ext cx="4716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Y también podemos estilar el Toast a nuestro gusto, definiendo clases a través de la propiedad </a:t>
            </a:r>
            <a:r>
              <a:rPr lang="es" sz="1350" b="1">
                <a:latin typeface="DM Sans"/>
                <a:ea typeface="DM Sans"/>
                <a:cs typeface="DM Sans"/>
                <a:sym typeface="DM Sans"/>
              </a:rPr>
              <a:t>className.</a:t>
            </a:r>
            <a:endParaRPr sz="1350" b="1">
              <a:latin typeface="DM Sans"/>
              <a:ea typeface="DM Sans"/>
              <a:cs typeface="DM Sans"/>
              <a:sym typeface="DM Sans"/>
            </a:endParaRPr>
          </a:p>
        </p:txBody>
      </p:sp>
      <p:sp>
        <p:nvSpPr>
          <p:cNvPr id="382" name="Google Shape;382;p56"/>
          <p:cNvSpPr/>
          <p:nvPr/>
        </p:nvSpPr>
        <p:spPr>
          <a:xfrm>
            <a:off x="501600" y="2076925"/>
            <a:ext cx="6084600" cy="2514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450">
                <a:solidFill>
                  <a:srgbClr val="DCDCAA"/>
                </a:solidFill>
                <a:latin typeface="Courier New"/>
                <a:ea typeface="Courier New"/>
                <a:cs typeface="Courier New"/>
                <a:sym typeface="Courier New"/>
              </a:rPr>
              <a:t>Toastify</a:t>
            </a:r>
            <a:r>
              <a:rPr lang="es" sz="1450">
                <a:solidFill>
                  <a:srgbClr val="D4D4D4"/>
                </a:solidFill>
                <a:latin typeface="Courier New"/>
                <a:ea typeface="Courier New"/>
                <a:cs typeface="Courier New"/>
                <a:sym typeface="Courier New"/>
              </a:rPr>
              <a:t>({</a:t>
            </a:r>
            <a:endParaRPr sz="14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450">
                <a:solidFill>
                  <a:srgbClr val="D4D4D4"/>
                </a:solidFill>
                <a:latin typeface="Courier New"/>
                <a:ea typeface="Courier New"/>
                <a:cs typeface="Courier New"/>
                <a:sym typeface="Courier New"/>
              </a:rPr>
              <a:t>    </a:t>
            </a:r>
            <a:r>
              <a:rPr lang="es" sz="1450">
                <a:solidFill>
                  <a:srgbClr val="9CDCFE"/>
                </a:solidFill>
                <a:latin typeface="Courier New"/>
                <a:ea typeface="Courier New"/>
                <a:cs typeface="Courier New"/>
                <a:sym typeface="Courier New"/>
              </a:rPr>
              <a:t>text:</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"Probando toast!"</a:t>
            </a:r>
            <a:r>
              <a:rPr lang="es" sz="1450">
                <a:solidFill>
                  <a:srgbClr val="D4D4D4"/>
                </a:solidFill>
                <a:latin typeface="Courier New"/>
                <a:ea typeface="Courier New"/>
                <a:cs typeface="Courier New"/>
                <a:sym typeface="Courier New"/>
              </a:rPr>
              <a:t>,</a:t>
            </a:r>
            <a:endParaRPr sz="14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450">
                <a:solidFill>
                  <a:srgbClr val="D4D4D4"/>
                </a:solidFill>
                <a:latin typeface="Courier New"/>
                <a:ea typeface="Courier New"/>
                <a:cs typeface="Courier New"/>
                <a:sym typeface="Courier New"/>
              </a:rPr>
              <a:t>    </a:t>
            </a:r>
            <a:r>
              <a:rPr lang="es" sz="1450">
                <a:solidFill>
                  <a:srgbClr val="9CDCFE"/>
                </a:solidFill>
                <a:latin typeface="Courier New"/>
                <a:ea typeface="Courier New"/>
                <a:cs typeface="Courier New"/>
                <a:sym typeface="Courier New"/>
              </a:rPr>
              <a:t>duration:</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3000</a:t>
            </a:r>
            <a:r>
              <a:rPr lang="es" sz="1450">
                <a:solidFill>
                  <a:srgbClr val="D4D4D4"/>
                </a:solidFill>
                <a:latin typeface="Courier New"/>
                <a:ea typeface="Courier New"/>
                <a:cs typeface="Courier New"/>
                <a:sym typeface="Courier New"/>
              </a:rPr>
              <a:t>,</a:t>
            </a:r>
            <a:endParaRPr sz="14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450">
                <a:solidFill>
                  <a:srgbClr val="D4D4D4"/>
                </a:solidFill>
                <a:latin typeface="Courier New"/>
                <a:ea typeface="Courier New"/>
                <a:cs typeface="Courier New"/>
                <a:sym typeface="Courier New"/>
              </a:rPr>
              <a:t>    </a:t>
            </a:r>
            <a:r>
              <a:rPr lang="es" sz="1450">
                <a:solidFill>
                  <a:srgbClr val="9CDCFE"/>
                </a:solidFill>
                <a:latin typeface="Courier New"/>
                <a:ea typeface="Courier New"/>
                <a:cs typeface="Courier New"/>
                <a:sym typeface="Courier New"/>
              </a:rPr>
              <a:t>gravity:</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'bottom'</a:t>
            </a:r>
            <a:r>
              <a:rPr lang="es" sz="1450">
                <a:solidFill>
                  <a:srgbClr val="D4D4D4"/>
                </a:solidFill>
                <a:latin typeface="Courier New"/>
                <a:ea typeface="Courier New"/>
                <a:cs typeface="Courier New"/>
                <a:sym typeface="Courier New"/>
              </a:rPr>
              <a:t>,</a:t>
            </a:r>
            <a:endParaRPr sz="14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450">
                <a:solidFill>
                  <a:srgbClr val="D4D4D4"/>
                </a:solidFill>
                <a:latin typeface="Courier New"/>
                <a:ea typeface="Courier New"/>
                <a:cs typeface="Courier New"/>
                <a:sym typeface="Courier New"/>
              </a:rPr>
              <a:t>    </a:t>
            </a:r>
            <a:r>
              <a:rPr lang="es" sz="1450">
                <a:solidFill>
                  <a:srgbClr val="9CDCFE"/>
                </a:solidFill>
                <a:latin typeface="Courier New"/>
                <a:ea typeface="Courier New"/>
                <a:cs typeface="Courier New"/>
                <a:sym typeface="Courier New"/>
              </a:rPr>
              <a:t>position:</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'left'</a:t>
            </a:r>
            <a:r>
              <a:rPr lang="es" sz="1450">
                <a:solidFill>
                  <a:srgbClr val="D4D4D4"/>
                </a:solidFill>
                <a:latin typeface="Courier New"/>
                <a:ea typeface="Courier New"/>
                <a:cs typeface="Courier New"/>
                <a:sym typeface="Courier New"/>
              </a:rPr>
              <a:t>,</a:t>
            </a:r>
            <a:endParaRPr sz="14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450">
                <a:solidFill>
                  <a:srgbClr val="D4D4D4"/>
                </a:solidFill>
                <a:latin typeface="Courier New"/>
                <a:ea typeface="Courier New"/>
                <a:cs typeface="Courier New"/>
                <a:sym typeface="Courier New"/>
              </a:rPr>
              <a:t>    </a:t>
            </a:r>
            <a:r>
              <a:rPr lang="es" sz="1450">
                <a:solidFill>
                  <a:srgbClr val="9CDCFE"/>
                </a:solidFill>
                <a:latin typeface="Courier New"/>
                <a:ea typeface="Courier New"/>
                <a:cs typeface="Courier New"/>
                <a:sym typeface="Courier New"/>
              </a:rPr>
              <a:t>className:</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'notificacion my-toast'</a:t>
            </a:r>
            <a:endParaRPr sz="14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showToast</a:t>
            </a:r>
            <a:r>
              <a:rPr lang="es" sz="1450">
                <a:solidFill>
                  <a:srgbClr val="D4D4D4"/>
                </a:solidFill>
                <a:latin typeface="Courier New"/>
                <a:ea typeface="Courier New"/>
                <a:cs typeface="Courier New"/>
                <a:sym typeface="Courier New"/>
              </a:rPr>
              <a:t>();</a:t>
            </a:r>
            <a:endParaRPr sz="1200">
              <a:solidFill>
                <a:srgbClr val="DCDCAA"/>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7"/>
          <p:cNvSpPr txBox="1"/>
          <p:nvPr/>
        </p:nvSpPr>
        <p:spPr>
          <a:xfrm>
            <a:off x="475500" y="593875"/>
            <a:ext cx="4987200" cy="107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Algunos usos de Toastify</a:t>
            </a:r>
            <a:endParaRPr sz="3200" b="1">
              <a:solidFill>
                <a:schemeClr val="dk1"/>
              </a:solidFill>
              <a:latin typeface="DM Sans"/>
              <a:ea typeface="DM Sans"/>
              <a:cs typeface="DM Sans"/>
              <a:sym typeface="DM Sans"/>
            </a:endParaRPr>
          </a:p>
        </p:txBody>
      </p:sp>
      <p:sp>
        <p:nvSpPr>
          <p:cNvPr id="388" name="Google Shape;388;p57"/>
          <p:cNvSpPr/>
          <p:nvPr/>
        </p:nvSpPr>
        <p:spPr>
          <a:xfrm>
            <a:off x="4725325" y="0"/>
            <a:ext cx="4418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150">
                <a:solidFill>
                  <a:srgbClr val="4FC1FF"/>
                </a:solidFill>
                <a:latin typeface="Courier New"/>
                <a:ea typeface="Courier New"/>
                <a:cs typeface="Courier New"/>
                <a:sym typeface="Courier New"/>
              </a:rPr>
              <a:t>btn</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addEventListener</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'click'</a:t>
            </a:r>
            <a:r>
              <a:rPr lang="es" sz="1150">
                <a:solidFill>
                  <a:srgbClr val="D4D4D4"/>
                </a:solidFill>
                <a:latin typeface="Courier New"/>
                <a:ea typeface="Courier New"/>
                <a:cs typeface="Courier New"/>
                <a:sym typeface="Courier New"/>
              </a:rPr>
              <a:t>, ()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Toastify</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"Probando toast!"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duration:</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3000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onClick</a:t>
            </a:r>
            <a:r>
              <a:rPr lang="es" sz="1150">
                <a:solidFill>
                  <a:srgbClr val="9CDCFE"/>
                </a:solidFill>
                <a:latin typeface="Courier New"/>
                <a:ea typeface="Courier New"/>
                <a:cs typeface="Courier New"/>
                <a:sym typeface="Courier New"/>
              </a:rPr>
              <a:t>:</a:t>
            </a:r>
            <a:r>
              <a:rPr lang="es" sz="1150">
                <a:solidFill>
                  <a:srgbClr val="D4D4D4"/>
                </a:solidFill>
                <a:latin typeface="Courier New"/>
                <a:ea typeface="Courier New"/>
                <a:cs typeface="Courier New"/>
                <a:sym typeface="Courier New"/>
              </a:rPr>
              <a:t> ()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Toastify</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text: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'Clickeaste un Toast!'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duration:</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1500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position: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'left'</a:t>
            </a:r>
            <a:endParaRPr sz="11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showToast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showToast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sz="1150"/>
          </a:p>
        </p:txBody>
      </p:sp>
      <p:pic>
        <p:nvPicPr>
          <p:cNvPr id="389" name="Google Shape;389;p5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90" name="Google Shape;390;p57"/>
          <p:cNvSpPr txBox="1"/>
          <p:nvPr/>
        </p:nvSpPr>
        <p:spPr>
          <a:xfrm>
            <a:off x="549525" y="1816525"/>
            <a:ext cx="3945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Por otra parte, con la propiedad </a:t>
            </a:r>
            <a:r>
              <a:rPr lang="es" sz="1350" b="1">
                <a:latin typeface="DM Sans"/>
                <a:ea typeface="DM Sans"/>
                <a:cs typeface="DM Sans"/>
                <a:sym typeface="DM Sans"/>
              </a:rPr>
              <a:t>onClick</a:t>
            </a:r>
            <a:r>
              <a:rPr lang="es" sz="1350">
                <a:latin typeface="DM Sans"/>
                <a:ea typeface="DM Sans"/>
                <a:cs typeface="DM Sans"/>
                <a:sym typeface="DM Sans"/>
              </a:rPr>
              <a:t> podemos definir una función de callback que se ejecuta al clickear el toast, generando interacciones interesantes:</a:t>
            </a:r>
            <a:endParaRPr sz="1350">
              <a:latin typeface="DM Sans"/>
              <a:ea typeface="DM Sans"/>
              <a:cs typeface="DM Sans"/>
              <a:sym typeface="DM Sans"/>
            </a:endParaRPr>
          </a:p>
        </p:txBody>
      </p:sp>
      <p:pic>
        <p:nvPicPr>
          <p:cNvPr id="391" name="Google Shape;391;p57"/>
          <p:cNvPicPr preferRelativeResize="0"/>
          <p:nvPr/>
        </p:nvPicPr>
        <p:blipFill>
          <a:blip r:embed="rId4">
            <a:alphaModFix/>
          </a:blip>
          <a:stretch>
            <a:fillRect/>
          </a:stretch>
        </p:blipFill>
        <p:spPr>
          <a:xfrm>
            <a:off x="475497" y="2956000"/>
            <a:ext cx="3001326" cy="1635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8"/>
          <p:cNvSpPr txBox="1"/>
          <p:nvPr/>
        </p:nvSpPr>
        <p:spPr>
          <a:xfrm>
            <a:off x="501450" y="468275"/>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Algunos usos de Toastify</a:t>
            </a:r>
            <a:endParaRPr sz="3500" b="1">
              <a:solidFill>
                <a:schemeClr val="dk1"/>
              </a:solidFill>
              <a:latin typeface="DM Sans"/>
              <a:ea typeface="DM Sans"/>
              <a:cs typeface="DM Sans"/>
              <a:sym typeface="DM Sans"/>
            </a:endParaRPr>
          </a:p>
        </p:txBody>
      </p:sp>
      <p:sp>
        <p:nvSpPr>
          <p:cNvPr id="397" name="Google Shape;397;p58"/>
          <p:cNvSpPr txBox="1"/>
          <p:nvPr/>
        </p:nvSpPr>
        <p:spPr>
          <a:xfrm>
            <a:off x="475500" y="1203300"/>
            <a:ext cx="50514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propiedad </a:t>
            </a:r>
            <a:r>
              <a:rPr lang="es" sz="1350" b="1">
                <a:latin typeface="DM Sans"/>
                <a:ea typeface="DM Sans"/>
                <a:cs typeface="DM Sans"/>
                <a:sym typeface="DM Sans"/>
              </a:rPr>
              <a:t>destination</a:t>
            </a:r>
            <a:r>
              <a:rPr lang="es" sz="1350">
                <a:latin typeface="DM Sans"/>
                <a:ea typeface="DM Sans"/>
                <a:cs typeface="DM Sans"/>
                <a:sym typeface="DM Sans"/>
              </a:rPr>
              <a:t> permite definir URLs de destino al clickear el Toast. Es útil para direccionar el usuario a páginas de interés acordes al mensaje mostrado:</a:t>
            </a:r>
            <a:endParaRPr sz="1350" b="1">
              <a:latin typeface="DM Sans"/>
              <a:ea typeface="DM Sans"/>
              <a:cs typeface="DM Sans"/>
              <a:sym typeface="DM Sans"/>
            </a:endParaRPr>
          </a:p>
        </p:txBody>
      </p:sp>
      <p:sp>
        <p:nvSpPr>
          <p:cNvPr id="398" name="Google Shape;398;p58"/>
          <p:cNvSpPr/>
          <p:nvPr/>
        </p:nvSpPr>
        <p:spPr>
          <a:xfrm>
            <a:off x="501600" y="2076925"/>
            <a:ext cx="6084600" cy="2514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50">
                <a:solidFill>
                  <a:srgbClr val="4FC1FF"/>
                </a:solidFill>
                <a:latin typeface="Courier New"/>
                <a:ea typeface="Courier New"/>
                <a:cs typeface="Courier New"/>
                <a:sym typeface="Courier New"/>
              </a:rPr>
              <a:t>btn</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addEventListener</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'click'</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=&gt;</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Toastify</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text:</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"Click aquí para ir a Coder!"</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duration:</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3000</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destination: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'https://www.coderhouse.com'</a:t>
            </a:r>
            <a:endParaRPr sz="12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showToast</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450">
              <a:solidFill>
                <a:srgbClr val="DCDCAA"/>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9"/>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  </a:t>
            </a:r>
            <a:r>
              <a:rPr lang="es" sz="4000" b="1">
                <a:solidFill>
                  <a:srgbClr val="EAFF6A"/>
                </a:solidFill>
                <a:latin typeface="DM Sans"/>
                <a:ea typeface="DM Sans"/>
                <a:cs typeface="DM Sans"/>
                <a:sym typeface="DM Sans"/>
              </a:rPr>
              <a:t>Luxon</a:t>
            </a:r>
            <a:endParaRPr sz="4000" b="1">
              <a:solidFill>
                <a:srgbClr val="EAFF6A"/>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0"/>
          <p:cNvSpPr txBox="1"/>
          <p:nvPr/>
        </p:nvSpPr>
        <p:spPr>
          <a:xfrm>
            <a:off x="501450" y="468275"/>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¿Para qué sirve esta librería?</a:t>
            </a:r>
            <a:endParaRPr sz="3500" b="1">
              <a:solidFill>
                <a:schemeClr val="dk1"/>
              </a:solidFill>
              <a:latin typeface="DM Sans"/>
              <a:ea typeface="DM Sans"/>
              <a:cs typeface="DM Sans"/>
              <a:sym typeface="DM Sans"/>
            </a:endParaRPr>
          </a:p>
        </p:txBody>
      </p:sp>
      <p:sp>
        <p:nvSpPr>
          <p:cNvPr id="409" name="Google Shape;409;p60"/>
          <p:cNvSpPr/>
          <p:nvPr/>
        </p:nvSpPr>
        <p:spPr>
          <a:xfrm>
            <a:off x="529675" y="1226625"/>
            <a:ext cx="4997100" cy="8082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350">
                <a:latin typeface="DM Sans"/>
                <a:ea typeface="DM Sans"/>
                <a:cs typeface="DM Sans"/>
                <a:sym typeface="DM Sans"/>
              </a:rPr>
              <a:t>Permite trabajar con fechas y horas de una forma sencilla. Con Luxon puedes formatear, parsear, sumar y restar fechas, entre otras funciones.</a:t>
            </a:r>
            <a:endParaRPr sz="1350">
              <a:latin typeface="DM Sans"/>
              <a:ea typeface="DM Sans"/>
              <a:cs typeface="DM Sans"/>
              <a:sym typeface="DM Sans"/>
            </a:endParaRPr>
          </a:p>
        </p:txBody>
      </p:sp>
      <p:pic>
        <p:nvPicPr>
          <p:cNvPr id="410" name="Google Shape;410;p60"/>
          <p:cNvPicPr preferRelativeResize="0"/>
          <p:nvPr/>
        </p:nvPicPr>
        <p:blipFill>
          <a:blip r:embed="rId3">
            <a:alphaModFix/>
          </a:blip>
          <a:stretch>
            <a:fillRect/>
          </a:stretch>
        </p:blipFill>
        <p:spPr>
          <a:xfrm>
            <a:off x="3846675" y="2420975"/>
            <a:ext cx="4821832" cy="2170625"/>
          </a:xfrm>
          <a:prstGeom prst="rect">
            <a:avLst/>
          </a:prstGeom>
          <a:noFill/>
          <a:ln>
            <a:noFill/>
          </a:ln>
        </p:spPr>
      </p:pic>
      <p:sp>
        <p:nvSpPr>
          <p:cNvPr id="411" name="Google Shape;411;p60"/>
          <p:cNvSpPr txBox="1"/>
          <p:nvPr/>
        </p:nvSpPr>
        <p:spPr>
          <a:xfrm>
            <a:off x="580050" y="2420975"/>
            <a:ext cx="3275100" cy="14316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4"/>
              </a:buClr>
              <a:buSzPts val="1350"/>
              <a:buFont typeface="DM Sans"/>
              <a:buChar char="✓"/>
            </a:pPr>
            <a:r>
              <a:rPr lang="es" sz="1350" b="1">
                <a:latin typeface="DM Sans"/>
                <a:ea typeface="DM Sans"/>
                <a:cs typeface="DM Sans"/>
                <a:sym typeface="DM Sans"/>
              </a:rPr>
              <a:t>¿Cómo instalarla?</a:t>
            </a:r>
            <a:endParaRPr sz="1350" b="1">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Puedes agregarlo a tu proyecto siguiendo las instrucciones de la documentación, descargando el script correspondiente y vinculandolo al html.</a:t>
            </a:r>
            <a:endParaRPr sz="135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1"/>
          <p:cNvSpPr txBox="1"/>
          <p:nvPr/>
        </p:nvSpPr>
        <p:spPr>
          <a:xfrm>
            <a:off x="475500" y="840875"/>
            <a:ext cx="5051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O bien utilizando el CDN:</a:t>
            </a:r>
            <a:endParaRPr sz="1350" b="1">
              <a:latin typeface="DM Sans"/>
              <a:ea typeface="DM Sans"/>
              <a:cs typeface="DM Sans"/>
              <a:sym typeface="DM Sans"/>
            </a:endParaRPr>
          </a:p>
        </p:txBody>
      </p:sp>
      <p:sp>
        <p:nvSpPr>
          <p:cNvPr id="417" name="Google Shape;417;p61"/>
          <p:cNvSpPr/>
          <p:nvPr/>
        </p:nvSpPr>
        <p:spPr>
          <a:xfrm>
            <a:off x="475500" y="1540275"/>
            <a:ext cx="7471500" cy="1247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350">
                <a:solidFill>
                  <a:srgbClr val="808080"/>
                </a:solidFill>
                <a:highlight>
                  <a:schemeClr val="dk1"/>
                </a:highlight>
                <a:latin typeface="Courier New"/>
                <a:ea typeface="Courier New"/>
                <a:cs typeface="Courier New"/>
                <a:sym typeface="Courier New"/>
              </a:rPr>
              <a:t>&lt;</a:t>
            </a:r>
            <a:r>
              <a:rPr lang="es" sz="1350">
                <a:solidFill>
                  <a:srgbClr val="569CD6"/>
                </a:solidFill>
                <a:highlight>
                  <a:schemeClr val="dk1"/>
                </a:highlight>
                <a:latin typeface="Courier New"/>
                <a:ea typeface="Courier New"/>
                <a:cs typeface="Courier New"/>
                <a:sym typeface="Courier New"/>
              </a:rPr>
              <a:t>script</a:t>
            </a:r>
            <a:r>
              <a:rPr lang="es" sz="1350">
                <a:solidFill>
                  <a:srgbClr val="D4D4D4"/>
                </a:solidFill>
                <a:highlight>
                  <a:schemeClr val="dk1"/>
                </a:highlight>
                <a:latin typeface="Courier New"/>
                <a:ea typeface="Courier New"/>
                <a:cs typeface="Courier New"/>
                <a:sym typeface="Courier New"/>
              </a:rPr>
              <a:t> </a:t>
            </a:r>
            <a:r>
              <a:rPr lang="es" sz="1350">
                <a:solidFill>
                  <a:srgbClr val="9CDCFE"/>
                </a:solidFill>
                <a:highlight>
                  <a:schemeClr val="dk1"/>
                </a:highlight>
                <a:latin typeface="Courier New"/>
                <a:ea typeface="Courier New"/>
                <a:cs typeface="Courier New"/>
                <a:sym typeface="Courier New"/>
              </a:rPr>
              <a:t>src</a:t>
            </a:r>
            <a:r>
              <a:rPr lang="es" sz="1350">
                <a:solidFill>
                  <a:srgbClr val="D4D4D4"/>
                </a:solidFill>
                <a:highlight>
                  <a:schemeClr val="dk1"/>
                </a:highlight>
                <a:latin typeface="Courier New"/>
                <a:ea typeface="Courier New"/>
                <a:cs typeface="Courier New"/>
                <a:sym typeface="Courier New"/>
              </a:rPr>
              <a:t>=</a:t>
            </a:r>
            <a:r>
              <a:rPr lang="es" sz="1350">
                <a:solidFill>
                  <a:srgbClr val="CE9178"/>
                </a:solidFill>
                <a:highlight>
                  <a:schemeClr val="dk1"/>
                </a:highlight>
                <a:latin typeface="Courier New"/>
                <a:ea typeface="Courier New"/>
                <a:cs typeface="Courier New"/>
                <a:sym typeface="Courier New"/>
              </a:rPr>
              <a:t>"https://cdn.jsdelivr.net/npm/luxon@2.3.0/build/global/luxon.min.js"</a:t>
            </a:r>
            <a:r>
              <a:rPr lang="es" sz="1350">
                <a:solidFill>
                  <a:srgbClr val="808080"/>
                </a:solidFill>
                <a:highlight>
                  <a:schemeClr val="dk1"/>
                </a:highlight>
                <a:latin typeface="Courier New"/>
                <a:ea typeface="Courier New"/>
                <a:cs typeface="Courier New"/>
                <a:sym typeface="Courier New"/>
              </a:rPr>
              <a:t>&gt;&lt;/</a:t>
            </a:r>
            <a:r>
              <a:rPr lang="es" sz="1350">
                <a:solidFill>
                  <a:srgbClr val="569CD6"/>
                </a:solidFill>
                <a:highlight>
                  <a:schemeClr val="dk1"/>
                </a:highlight>
                <a:latin typeface="Courier New"/>
                <a:ea typeface="Courier New"/>
                <a:cs typeface="Courier New"/>
                <a:sym typeface="Courier New"/>
              </a:rPr>
              <a:t>script</a:t>
            </a:r>
            <a:r>
              <a:rPr lang="es" sz="1350">
                <a:solidFill>
                  <a:srgbClr val="808080"/>
                </a:solidFill>
                <a:highlight>
                  <a:schemeClr val="dk1"/>
                </a:highlight>
                <a:latin typeface="Courier New"/>
                <a:ea typeface="Courier New"/>
                <a:cs typeface="Courier New"/>
                <a:sym typeface="Courier New"/>
              </a:rPr>
              <a:t>&gt;</a:t>
            </a:r>
            <a:endParaRPr sz="1450">
              <a:solidFill>
                <a:srgbClr val="DCDCAA"/>
              </a:solidFill>
              <a:latin typeface="Courier New"/>
              <a:ea typeface="Courier New"/>
              <a:cs typeface="Courier New"/>
              <a:sym typeface="Courier New"/>
            </a:endParaRPr>
          </a:p>
        </p:txBody>
      </p:sp>
      <p:sp>
        <p:nvSpPr>
          <p:cNvPr id="418" name="Google Shape;418;p61"/>
          <p:cNvSpPr txBox="1"/>
          <p:nvPr/>
        </p:nvSpPr>
        <p:spPr>
          <a:xfrm>
            <a:off x="475500" y="3094675"/>
            <a:ext cx="40059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Esto nos provee la </a:t>
            </a:r>
            <a:r>
              <a:rPr lang="es" sz="1350" b="1">
                <a:solidFill>
                  <a:schemeClr val="dk1"/>
                </a:solidFill>
                <a:highlight>
                  <a:schemeClr val="lt1"/>
                </a:highlight>
                <a:latin typeface="DM Sans"/>
                <a:ea typeface="DM Sans"/>
                <a:cs typeface="DM Sans"/>
                <a:sym typeface="DM Sans"/>
              </a:rPr>
              <a:t>variable global luxon</a:t>
            </a:r>
            <a:r>
              <a:rPr lang="es" sz="1350">
                <a:solidFill>
                  <a:schemeClr val="dk1"/>
                </a:solidFill>
                <a:highlight>
                  <a:schemeClr val="lt1"/>
                </a:highlight>
                <a:latin typeface="DM Sans"/>
                <a:ea typeface="DM Sans"/>
                <a:cs typeface="DM Sans"/>
                <a:sym typeface="DM Sans"/>
              </a:rPr>
              <a:t> de la cual podemos acceder a todos los métodos necesarios.</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2"/>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Usos</a:t>
            </a:r>
            <a:endParaRPr sz="2800" b="1">
              <a:solidFill>
                <a:schemeClr val="dk1"/>
              </a:solidFill>
              <a:latin typeface="DM Sans"/>
              <a:ea typeface="DM Sans"/>
              <a:cs typeface="DM Sans"/>
              <a:sym typeface="DM Sans"/>
            </a:endParaRPr>
          </a:p>
        </p:txBody>
      </p:sp>
      <p:sp>
        <p:nvSpPr>
          <p:cNvPr id="424" name="Google Shape;424;p62"/>
          <p:cNvSpPr txBox="1"/>
          <p:nvPr/>
        </p:nvSpPr>
        <p:spPr>
          <a:xfrm>
            <a:off x="475500" y="1119575"/>
            <a:ext cx="5051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La clase principal en luxon es DateTime. Para ser más eficientes/ordenados, podemos referenciarla en una variable global para facilitar su acceso:</a:t>
            </a:r>
            <a:endParaRPr sz="1300" b="1">
              <a:latin typeface="DM Sans"/>
              <a:ea typeface="DM Sans"/>
              <a:cs typeface="DM Sans"/>
              <a:sym typeface="DM Sans"/>
            </a:endParaRPr>
          </a:p>
        </p:txBody>
      </p:sp>
      <p:sp>
        <p:nvSpPr>
          <p:cNvPr id="425" name="Google Shape;425;p62"/>
          <p:cNvSpPr txBox="1"/>
          <p:nvPr/>
        </p:nvSpPr>
        <p:spPr>
          <a:xfrm>
            <a:off x="475500" y="2448850"/>
            <a:ext cx="50514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a:latin typeface="DM Sans"/>
                <a:ea typeface="DM Sans"/>
                <a:cs typeface="DM Sans"/>
                <a:sym typeface="DM Sans"/>
              </a:rPr>
              <a:t>Un DateTime representa un milisegundo específico en el tiempo, junto con una zona horaria. </a:t>
            </a:r>
            <a:endParaRPr sz="13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00">
                <a:latin typeface="DM Sans"/>
                <a:ea typeface="DM Sans"/>
                <a:cs typeface="DM Sans"/>
                <a:sym typeface="DM Sans"/>
              </a:rPr>
              <a:t>Podemos crear nuestro primer DateTime con el método .local(), que recibe argumentos desde el año hasta los milisegundos. </a:t>
            </a: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En principio es similar al objeto Date de JS, pero trae diversos métodos útiles:</a:t>
            </a:r>
            <a:endParaRPr sz="1350" b="1">
              <a:latin typeface="DM Sans"/>
              <a:ea typeface="DM Sans"/>
              <a:cs typeface="DM Sans"/>
              <a:sym typeface="DM Sans"/>
            </a:endParaRPr>
          </a:p>
        </p:txBody>
      </p:sp>
      <p:sp>
        <p:nvSpPr>
          <p:cNvPr id="426" name="Google Shape;426;p62"/>
          <p:cNvSpPr txBox="1"/>
          <p:nvPr/>
        </p:nvSpPr>
        <p:spPr>
          <a:xfrm>
            <a:off x="475500" y="1955675"/>
            <a:ext cx="8111400" cy="350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450">
                <a:solidFill>
                  <a:srgbClr val="569CD6"/>
                </a:solidFill>
                <a:highlight>
                  <a:srgbClr val="000000"/>
                </a:highlight>
                <a:latin typeface="Courier New"/>
                <a:ea typeface="Courier New"/>
                <a:cs typeface="Courier New"/>
                <a:sym typeface="Courier New"/>
              </a:rPr>
              <a:t>const</a:t>
            </a:r>
            <a:r>
              <a:rPr lang="es" sz="1450">
                <a:solidFill>
                  <a:srgbClr val="D4D4D4"/>
                </a:solidFill>
                <a:highlight>
                  <a:srgbClr val="000000"/>
                </a:highlight>
                <a:latin typeface="Courier New"/>
                <a:ea typeface="Courier New"/>
                <a:cs typeface="Courier New"/>
                <a:sym typeface="Courier New"/>
              </a:rPr>
              <a:t> </a:t>
            </a:r>
            <a:r>
              <a:rPr lang="es" sz="1450">
                <a:solidFill>
                  <a:srgbClr val="4FC1FF"/>
                </a:solidFill>
                <a:highlight>
                  <a:srgbClr val="000000"/>
                </a:highlight>
                <a:latin typeface="Courier New"/>
                <a:ea typeface="Courier New"/>
                <a:cs typeface="Courier New"/>
                <a:sym typeface="Courier New"/>
              </a:rPr>
              <a:t>DateTime</a:t>
            </a:r>
            <a:r>
              <a:rPr lang="es" sz="1450">
                <a:solidFill>
                  <a:srgbClr val="D4D4D4"/>
                </a:solidFill>
                <a:highlight>
                  <a:srgbClr val="000000"/>
                </a:highlight>
                <a:latin typeface="Courier New"/>
                <a:ea typeface="Courier New"/>
                <a:cs typeface="Courier New"/>
                <a:sym typeface="Courier New"/>
              </a:rPr>
              <a:t> = </a:t>
            </a:r>
            <a:r>
              <a:rPr lang="es" sz="1450">
                <a:solidFill>
                  <a:srgbClr val="9CDCFE"/>
                </a:solidFill>
                <a:highlight>
                  <a:srgbClr val="000000"/>
                </a:highlight>
                <a:latin typeface="Courier New"/>
                <a:ea typeface="Courier New"/>
                <a:cs typeface="Courier New"/>
                <a:sym typeface="Courier New"/>
              </a:rPr>
              <a:t>luxon</a:t>
            </a:r>
            <a:r>
              <a:rPr lang="es" sz="1450">
                <a:solidFill>
                  <a:srgbClr val="D4D4D4"/>
                </a:solidFill>
                <a:highlight>
                  <a:srgbClr val="000000"/>
                </a:highlight>
                <a:latin typeface="Courier New"/>
                <a:ea typeface="Courier New"/>
                <a:cs typeface="Courier New"/>
                <a:sym typeface="Courier New"/>
              </a:rPr>
              <a:t>.</a:t>
            </a:r>
            <a:r>
              <a:rPr lang="es" sz="1450">
                <a:solidFill>
                  <a:srgbClr val="9CDCFE"/>
                </a:solidFill>
                <a:highlight>
                  <a:srgbClr val="000000"/>
                </a:highlight>
                <a:latin typeface="Courier New"/>
                <a:ea typeface="Courier New"/>
                <a:cs typeface="Courier New"/>
                <a:sym typeface="Courier New"/>
              </a:rPr>
              <a:t>DateTime</a:t>
            </a:r>
            <a:endParaRPr sz="1600">
              <a:highlight>
                <a:srgbClr val="FFFFFF"/>
              </a:highlight>
              <a:latin typeface="Didact Gothic"/>
              <a:ea typeface="Didact Gothic"/>
              <a:cs typeface="Didact Gothic"/>
              <a:sym typeface="Didact Gothic"/>
            </a:endParaRPr>
          </a:p>
          <a:p>
            <a:pPr marL="0" lvl="0" indent="0" algn="l" rtl="0">
              <a:spcBef>
                <a:spcPts val="0"/>
              </a:spcBef>
              <a:spcAft>
                <a:spcPts val="0"/>
              </a:spcAft>
              <a:buNone/>
            </a:pPr>
            <a:endParaRPr sz="1300"/>
          </a:p>
        </p:txBody>
      </p:sp>
      <p:sp>
        <p:nvSpPr>
          <p:cNvPr id="427" name="Google Shape;427;p62"/>
          <p:cNvSpPr txBox="1"/>
          <p:nvPr/>
        </p:nvSpPr>
        <p:spPr>
          <a:xfrm>
            <a:off x="475500" y="3873700"/>
            <a:ext cx="8111400" cy="717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450">
                <a:solidFill>
                  <a:srgbClr val="569CD6"/>
                </a:solidFill>
                <a:highlight>
                  <a:srgbClr val="000000"/>
                </a:highlight>
                <a:latin typeface="Courier New"/>
                <a:ea typeface="Courier New"/>
                <a:cs typeface="Courier New"/>
                <a:sym typeface="Courier New"/>
              </a:rPr>
              <a:t>const</a:t>
            </a:r>
            <a:r>
              <a:rPr lang="es" sz="1450">
                <a:solidFill>
                  <a:srgbClr val="D4D4D4"/>
                </a:solidFill>
                <a:highlight>
                  <a:srgbClr val="000000"/>
                </a:highlight>
                <a:latin typeface="Courier New"/>
                <a:ea typeface="Courier New"/>
                <a:cs typeface="Courier New"/>
                <a:sym typeface="Courier New"/>
              </a:rPr>
              <a:t> </a:t>
            </a:r>
            <a:r>
              <a:rPr lang="es" sz="1450">
                <a:solidFill>
                  <a:srgbClr val="4FC1FF"/>
                </a:solidFill>
                <a:highlight>
                  <a:srgbClr val="000000"/>
                </a:highlight>
                <a:latin typeface="Courier New"/>
                <a:ea typeface="Courier New"/>
                <a:cs typeface="Courier New"/>
                <a:sym typeface="Courier New"/>
              </a:rPr>
              <a:t>dt</a:t>
            </a:r>
            <a:r>
              <a:rPr lang="es" sz="1450">
                <a:solidFill>
                  <a:srgbClr val="D4D4D4"/>
                </a:solidFill>
                <a:highlight>
                  <a:srgbClr val="000000"/>
                </a:highlight>
                <a:latin typeface="Courier New"/>
                <a:ea typeface="Courier New"/>
                <a:cs typeface="Courier New"/>
                <a:sym typeface="Courier New"/>
              </a:rPr>
              <a:t> = </a:t>
            </a:r>
            <a:r>
              <a:rPr lang="es" sz="1450">
                <a:solidFill>
                  <a:srgbClr val="4FC1FF"/>
                </a:solidFill>
                <a:highlight>
                  <a:srgbClr val="000000"/>
                </a:highlight>
                <a:latin typeface="Courier New"/>
                <a:ea typeface="Courier New"/>
                <a:cs typeface="Courier New"/>
                <a:sym typeface="Courier New"/>
              </a:rPr>
              <a:t>DateTime</a:t>
            </a:r>
            <a:r>
              <a:rPr lang="es" sz="1450">
                <a:solidFill>
                  <a:srgbClr val="D4D4D4"/>
                </a:solidFill>
                <a:highlight>
                  <a:srgbClr val="000000"/>
                </a:highlight>
                <a:latin typeface="Courier New"/>
                <a:ea typeface="Courier New"/>
                <a:cs typeface="Courier New"/>
                <a:sym typeface="Courier New"/>
              </a:rPr>
              <a:t>.</a:t>
            </a:r>
            <a:r>
              <a:rPr lang="es" sz="1450">
                <a:solidFill>
                  <a:srgbClr val="DCDCAA"/>
                </a:solidFill>
                <a:highlight>
                  <a:srgbClr val="000000"/>
                </a:highlight>
                <a:latin typeface="Courier New"/>
                <a:ea typeface="Courier New"/>
                <a:cs typeface="Courier New"/>
                <a:sym typeface="Courier New"/>
              </a:rPr>
              <a:t>local</a:t>
            </a:r>
            <a:r>
              <a:rPr lang="es" sz="1450">
                <a:solidFill>
                  <a:srgbClr val="D4D4D4"/>
                </a:solidFill>
                <a:highlight>
                  <a:srgbClr val="000000"/>
                </a:highlight>
                <a:latin typeface="Courier New"/>
                <a:ea typeface="Courier New"/>
                <a:cs typeface="Courier New"/>
                <a:sym typeface="Courier New"/>
              </a:rPr>
              <a:t>(</a:t>
            </a:r>
            <a:r>
              <a:rPr lang="es" sz="1450">
                <a:solidFill>
                  <a:srgbClr val="B5CEA8"/>
                </a:solidFill>
                <a:highlight>
                  <a:srgbClr val="000000"/>
                </a:highlight>
                <a:latin typeface="Courier New"/>
                <a:ea typeface="Courier New"/>
                <a:cs typeface="Courier New"/>
                <a:sym typeface="Courier New"/>
              </a:rPr>
              <a:t>2022</a:t>
            </a:r>
            <a:r>
              <a:rPr lang="es" sz="1450">
                <a:solidFill>
                  <a:srgbClr val="D4D4D4"/>
                </a:solidFill>
                <a:highlight>
                  <a:srgbClr val="000000"/>
                </a:highlight>
                <a:latin typeface="Courier New"/>
                <a:ea typeface="Courier New"/>
                <a:cs typeface="Courier New"/>
                <a:sym typeface="Courier New"/>
              </a:rPr>
              <a:t>, </a:t>
            </a:r>
            <a:r>
              <a:rPr lang="es" sz="1450">
                <a:solidFill>
                  <a:srgbClr val="B5CEA8"/>
                </a:solidFill>
                <a:highlight>
                  <a:srgbClr val="000000"/>
                </a:highlight>
                <a:latin typeface="Courier New"/>
                <a:ea typeface="Courier New"/>
                <a:cs typeface="Courier New"/>
                <a:sym typeface="Courier New"/>
              </a:rPr>
              <a:t>1</a:t>
            </a:r>
            <a:r>
              <a:rPr lang="es" sz="1450">
                <a:solidFill>
                  <a:srgbClr val="D4D4D4"/>
                </a:solidFill>
                <a:highlight>
                  <a:srgbClr val="000000"/>
                </a:highlight>
                <a:latin typeface="Courier New"/>
                <a:ea typeface="Courier New"/>
                <a:cs typeface="Courier New"/>
                <a:sym typeface="Courier New"/>
              </a:rPr>
              <a:t>, </a:t>
            </a:r>
            <a:r>
              <a:rPr lang="es" sz="1450">
                <a:solidFill>
                  <a:srgbClr val="B5CEA8"/>
                </a:solidFill>
                <a:highlight>
                  <a:srgbClr val="000000"/>
                </a:highlight>
                <a:latin typeface="Courier New"/>
                <a:ea typeface="Courier New"/>
                <a:cs typeface="Courier New"/>
                <a:sym typeface="Courier New"/>
              </a:rPr>
              <a:t>25</a:t>
            </a:r>
            <a:r>
              <a:rPr lang="es" sz="1450">
                <a:solidFill>
                  <a:srgbClr val="D4D4D4"/>
                </a:solidFill>
                <a:highlight>
                  <a:srgbClr val="000000"/>
                </a:highlight>
                <a:latin typeface="Courier New"/>
                <a:ea typeface="Courier New"/>
                <a:cs typeface="Courier New"/>
                <a:sym typeface="Courier New"/>
              </a:rPr>
              <a:t>, </a:t>
            </a:r>
            <a:r>
              <a:rPr lang="es" sz="1450">
                <a:solidFill>
                  <a:srgbClr val="B5CEA8"/>
                </a:solidFill>
                <a:highlight>
                  <a:srgbClr val="000000"/>
                </a:highlight>
                <a:latin typeface="Courier New"/>
                <a:ea typeface="Courier New"/>
                <a:cs typeface="Courier New"/>
                <a:sym typeface="Courier New"/>
              </a:rPr>
              <a:t>12</a:t>
            </a:r>
            <a:r>
              <a:rPr lang="es" sz="1450">
                <a:solidFill>
                  <a:srgbClr val="D4D4D4"/>
                </a:solidFill>
                <a:highlight>
                  <a:srgbClr val="000000"/>
                </a:highlight>
                <a:latin typeface="Courier New"/>
                <a:ea typeface="Courier New"/>
                <a:cs typeface="Courier New"/>
                <a:sym typeface="Courier New"/>
              </a:rPr>
              <a:t>, </a:t>
            </a:r>
            <a:r>
              <a:rPr lang="es" sz="1450">
                <a:solidFill>
                  <a:srgbClr val="B5CEA8"/>
                </a:solidFill>
                <a:highlight>
                  <a:srgbClr val="000000"/>
                </a:highlight>
                <a:latin typeface="Courier New"/>
                <a:ea typeface="Courier New"/>
                <a:cs typeface="Courier New"/>
                <a:sym typeface="Courier New"/>
              </a:rPr>
              <a:t>10</a:t>
            </a:r>
            <a:r>
              <a:rPr lang="es" sz="1450">
                <a:solidFill>
                  <a:srgbClr val="D4D4D4"/>
                </a:solidFill>
                <a:highlight>
                  <a:srgbClr val="000000"/>
                </a:highlight>
                <a:latin typeface="Courier New"/>
                <a:ea typeface="Courier New"/>
                <a:cs typeface="Courier New"/>
                <a:sym typeface="Courier New"/>
              </a:rPr>
              <a:t>)</a:t>
            </a:r>
            <a:endParaRPr sz="1450">
              <a:solidFill>
                <a:srgbClr val="D4D4D4"/>
              </a:solidFill>
              <a:highlight>
                <a:srgbClr val="000000"/>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450">
                <a:solidFill>
                  <a:srgbClr val="6A9955"/>
                </a:solidFill>
                <a:highlight>
                  <a:srgbClr val="000000"/>
                </a:highlight>
                <a:latin typeface="Courier New"/>
                <a:ea typeface="Courier New"/>
                <a:cs typeface="Courier New"/>
                <a:sym typeface="Courier New"/>
              </a:rPr>
              <a:t>// 25 / 01 / 2022 - 12:10hs</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3"/>
          <p:cNvSpPr txBox="1"/>
          <p:nvPr/>
        </p:nvSpPr>
        <p:spPr>
          <a:xfrm>
            <a:off x="501450" y="395400"/>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Usos</a:t>
            </a:r>
            <a:endParaRPr sz="3000" b="1">
              <a:solidFill>
                <a:schemeClr val="dk1"/>
              </a:solidFill>
              <a:latin typeface="DM Sans"/>
              <a:ea typeface="DM Sans"/>
              <a:cs typeface="DM Sans"/>
              <a:sym typeface="DM Sans"/>
            </a:endParaRPr>
          </a:p>
        </p:txBody>
      </p:sp>
      <p:sp>
        <p:nvSpPr>
          <p:cNvPr id="433" name="Google Shape;433;p63"/>
          <p:cNvSpPr txBox="1"/>
          <p:nvPr/>
        </p:nvSpPr>
        <p:spPr>
          <a:xfrm>
            <a:off x="475500" y="1068575"/>
            <a:ext cx="4347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Podemos crear un objeto de fecha con la fecha actual a través de DateTime.now(), que es equivalente a llamar a DateTime.local() sin argumentos.</a:t>
            </a:r>
            <a:endParaRPr sz="1350">
              <a:latin typeface="DM Sans"/>
              <a:ea typeface="DM Sans"/>
              <a:cs typeface="DM Sans"/>
              <a:sym typeface="DM Sans"/>
            </a:endParaRPr>
          </a:p>
        </p:txBody>
      </p:sp>
      <p:sp>
        <p:nvSpPr>
          <p:cNvPr id="434" name="Google Shape;434;p63"/>
          <p:cNvSpPr/>
          <p:nvPr/>
        </p:nvSpPr>
        <p:spPr>
          <a:xfrm>
            <a:off x="501450" y="2201500"/>
            <a:ext cx="6084600" cy="2390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300">
                <a:solidFill>
                  <a:srgbClr val="569CD6"/>
                </a:solidFill>
                <a:highlight>
                  <a:schemeClr val="dk1"/>
                </a:highlight>
                <a:latin typeface="Courier New"/>
                <a:ea typeface="Courier New"/>
                <a:cs typeface="Courier New"/>
                <a:sym typeface="Courier New"/>
              </a:rPr>
              <a:t>const</a:t>
            </a:r>
            <a:r>
              <a:rPr lang="es" sz="1300">
                <a:solidFill>
                  <a:srgbClr val="D4D4D4"/>
                </a:solidFill>
                <a:highlight>
                  <a:schemeClr val="dk1"/>
                </a:highlight>
                <a:latin typeface="Courier New"/>
                <a:ea typeface="Courier New"/>
                <a:cs typeface="Courier New"/>
                <a:sym typeface="Courier New"/>
              </a:rPr>
              <a:t> </a:t>
            </a:r>
            <a:r>
              <a:rPr lang="es" sz="1300">
                <a:solidFill>
                  <a:srgbClr val="4FC1FF"/>
                </a:solidFill>
                <a:highlight>
                  <a:schemeClr val="dk1"/>
                </a:highlight>
                <a:latin typeface="Courier New"/>
                <a:ea typeface="Courier New"/>
                <a:cs typeface="Courier New"/>
                <a:sym typeface="Courier New"/>
              </a:rPr>
              <a:t>dt</a:t>
            </a:r>
            <a:r>
              <a:rPr lang="es" sz="1300">
                <a:solidFill>
                  <a:srgbClr val="D4D4D4"/>
                </a:solidFill>
                <a:highlight>
                  <a:schemeClr val="dk1"/>
                </a:highlight>
                <a:latin typeface="Courier New"/>
                <a:ea typeface="Courier New"/>
                <a:cs typeface="Courier New"/>
                <a:sym typeface="Courier New"/>
              </a:rPr>
              <a:t> = </a:t>
            </a:r>
            <a:r>
              <a:rPr lang="es" sz="1300">
                <a:solidFill>
                  <a:srgbClr val="4FC1FF"/>
                </a:solidFill>
                <a:highlight>
                  <a:schemeClr val="dk1"/>
                </a:highlight>
                <a:latin typeface="Courier New"/>
                <a:ea typeface="Courier New"/>
                <a:cs typeface="Courier New"/>
                <a:sym typeface="Courier New"/>
              </a:rPr>
              <a:t>DateTime</a:t>
            </a:r>
            <a:r>
              <a:rPr lang="es" sz="1300">
                <a:solidFill>
                  <a:srgbClr val="D4D4D4"/>
                </a:solidFill>
                <a:highlight>
                  <a:schemeClr val="dk1"/>
                </a:highlight>
                <a:latin typeface="Courier New"/>
                <a:ea typeface="Courier New"/>
                <a:cs typeface="Courier New"/>
                <a:sym typeface="Courier New"/>
              </a:rPr>
              <a:t>.</a:t>
            </a:r>
            <a:r>
              <a:rPr lang="es" sz="1300">
                <a:solidFill>
                  <a:srgbClr val="DCDCAA"/>
                </a:solidFill>
                <a:highlight>
                  <a:schemeClr val="dk1"/>
                </a:highlight>
                <a:latin typeface="Courier New"/>
                <a:ea typeface="Courier New"/>
                <a:cs typeface="Courier New"/>
                <a:sym typeface="Courier New"/>
              </a:rPr>
              <a:t>fromObject</a:t>
            </a:r>
            <a:r>
              <a:rPr lang="es" sz="1300">
                <a:solidFill>
                  <a:srgbClr val="D4D4D4"/>
                </a:solidFill>
                <a:highlight>
                  <a:schemeClr val="dk1"/>
                </a:highlight>
                <a:latin typeface="Courier New"/>
                <a:ea typeface="Courier New"/>
                <a:cs typeface="Courier New"/>
                <a:sym typeface="Courier New"/>
              </a:rPr>
              <a:t>(</a:t>
            </a:r>
            <a:endParaRPr sz="13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D4D4D4"/>
                </a:solidFill>
                <a:highlight>
                  <a:schemeClr val="dk1"/>
                </a:highlight>
                <a:latin typeface="Courier New"/>
                <a:ea typeface="Courier New"/>
                <a:cs typeface="Courier New"/>
                <a:sym typeface="Courier New"/>
              </a:rPr>
              <a:t>     { </a:t>
            </a:r>
            <a:r>
              <a:rPr lang="es" sz="1300">
                <a:solidFill>
                  <a:srgbClr val="9CDCFE"/>
                </a:solidFill>
                <a:highlight>
                  <a:schemeClr val="dk1"/>
                </a:highlight>
                <a:latin typeface="Courier New"/>
                <a:ea typeface="Courier New"/>
                <a:cs typeface="Courier New"/>
                <a:sym typeface="Courier New"/>
              </a:rPr>
              <a:t>day:</a:t>
            </a:r>
            <a:r>
              <a:rPr lang="es" sz="1300">
                <a:solidFill>
                  <a:srgbClr val="D4D4D4"/>
                </a:solidFill>
                <a:highlight>
                  <a:schemeClr val="dk1"/>
                </a:highlight>
                <a:latin typeface="Courier New"/>
                <a:ea typeface="Courier New"/>
                <a:cs typeface="Courier New"/>
                <a:sym typeface="Courier New"/>
              </a:rPr>
              <a:t> </a:t>
            </a:r>
            <a:r>
              <a:rPr lang="es" sz="1300">
                <a:solidFill>
                  <a:srgbClr val="B5CEA8"/>
                </a:solidFill>
                <a:highlight>
                  <a:schemeClr val="dk1"/>
                </a:highlight>
                <a:latin typeface="Courier New"/>
                <a:ea typeface="Courier New"/>
                <a:cs typeface="Courier New"/>
                <a:sym typeface="Courier New"/>
              </a:rPr>
              <a:t>22</a:t>
            </a:r>
            <a:r>
              <a:rPr lang="es" sz="1300">
                <a:solidFill>
                  <a:srgbClr val="D4D4D4"/>
                </a:solidFill>
                <a:highlight>
                  <a:schemeClr val="dk1"/>
                </a:highlight>
                <a:latin typeface="Courier New"/>
                <a:ea typeface="Courier New"/>
                <a:cs typeface="Courier New"/>
                <a:sym typeface="Courier New"/>
              </a:rPr>
              <a:t>, </a:t>
            </a:r>
            <a:r>
              <a:rPr lang="es" sz="1300">
                <a:solidFill>
                  <a:srgbClr val="9CDCFE"/>
                </a:solidFill>
                <a:highlight>
                  <a:schemeClr val="dk1"/>
                </a:highlight>
                <a:latin typeface="Courier New"/>
                <a:ea typeface="Courier New"/>
                <a:cs typeface="Courier New"/>
                <a:sym typeface="Courier New"/>
              </a:rPr>
              <a:t>hour:</a:t>
            </a:r>
            <a:r>
              <a:rPr lang="es" sz="1300">
                <a:solidFill>
                  <a:srgbClr val="D4D4D4"/>
                </a:solidFill>
                <a:highlight>
                  <a:schemeClr val="dk1"/>
                </a:highlight>
                <a:latin typeface="Courier New"/>
                <a:ea typeface="Courier New"/>
                <a:cs typeface="Courier New"/>
                <a:sym typeface="Courier New"/>
              </a:rPr>
              <a:t> </a:t>
            </a:r>
            <a:r>
              <a:rPr lang="es" sz="1300">
                <a:solidFill>
                  <a:srgbClr val="B5CEA8"/>
                </a:solidFill>
                <a:highlight>
                  <a:schemeClr val="dk1"/>
                </a:highlight>
                <a:latin typeface="Courier New"/>
                <a:ea typeface="Courier New"/>
                <a:cs typeface="Courier New"/>
                <a:sym typeface="Courier New"/>
              </a:rPr>
              <a:t>12</a:t>
            </a:r>
            <a:r>
              <a:rPr lang="es" sz="1300">
                <a:solidFill>
                  <a:srgbClr val="D4D4D4"/>
                </a:solidFill>
                <a:highlight>
                  <a:schemeClr val="dk1"/>
                </a:highlight>
                <a:latin typeface="Courier New"/>
                <a:ea typeface="Courier New"/>
                <a:cs typeface="Courier New"/>
                <a:sym typeface="Courier New"/>
              </a:rPr>
              <a:t>, </a:t>
            </a:r>
            <a:r>
              <a:rPr lang="es" sz="1300">
                <a:solidFill>
                  <a:srgbClr val="9CDCFE"/>
                </a:solidFill>
                <a:highlight>
                  <a:schemeClr val="dk1"/>
                </a:highlight>
                <a:latin typeface="Courier New"/>
                <a:ea typeface="Courier New"/>
                <a:cs typeface="Courier New"/>
                <a:sym typeface="Courier New"/>
              </a:rPr>
              <a:t>month:</a:t>
            </a:r>
            <a:r>
              <a:rPr lang="es" sz="1300">
                <a:solidFill>
                  <a:srgbClr val="D4D4D4"/>
                </a:solidFill>
                <a:highlight>
                  <a:schemeClr val="dk1"/>
                </a:highlight>
                <a:latin typeface="Courier New"/>
                <a:ea typeface="Courier New"/>
                <a:cs typeface="Courier New"/>
                <a:sym typeface="Courier New"/>
              </a:rPr>
              <a:t> </a:t>
            </a:r>
            <a:r>
              <a:rPr lang="es" sz="1300">
                <a:solidFill>
                  <a:srgbClr val="B5CEA8"/>
                </a:solidFill>
                <a:highlight>
                  <a:schemeClr val="dk1"/>
                </a:highlight>
                <a:latin typeface="Courier New"/>
                <a:ea typeface="Courier New"/>
                <a:cs typeface="Courier New"/>
                <a:sym typeface="Courier New"/>
              </a:rPr>
              <a:t>2</a:t>
            </a:r>
            <a:r>
              <a:rPr lang="es" sz="1300">
                <a:solidFill>
                  <a:srgbClr val="D4D4D4"/>
                </a:solidFill>
                <a:highlight>
                  <a:schemeClr val="dk1"/>
                </a:highlight>
                <a:latin typeface="Courier New"/>
                <a:ea typeface="Courier New"/>
                <a:cs typeface="Courier New"/>
                <a:sym typeface="Courier New"/>
              </a:rPr>
              <a:t> },</a:t>
            </a:r>
            <a:endParaRPr sz="13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D4D4D4"/>
                </a:solidFill>
                <a:highlight>
                  <a:schemeClr val="dk1"/>
                </a:highlight>
                <a:latin typeface="Courier New"/>
                <a:ea typeface="Courier New"/>
                <a:cs typeface="Courier New"/>
                <a:sym typeface="Courier New"/>
              </a:rPr>
              <a:t>     { </a:t>
            </a:r>
            <a:r>
              <a:rPr lang="es" sz="1300">
                <a:solidFill>
                  <a:srgbClr val="9CDCFE"/>
                </a:solidFill>
                <a:highlight>
                  <a:schemeClr val="dk1"/>
                </a:highlight>
                <a:latin typeface="Courier New"/>
                <a:ea typeface="Courier New"/>
                <a:cs typeface="Courier New"/>
                <a:sym typeface="Courier New"/>
              </a:rPr>
              <a:t>zone:</a:t>
            </a:r>
            <a:r>
              <a:rPr lang="es" sz="1300">
                <a:solidFill>
                  <a:srgbClr val="D4D4D4"/>
                </a:solidFill>
                <a:highlight>
                  <a:schemeClr val="dk1"/>
                </a:highlight>
                <a:latin typeface="Courier New"/>
                <a:ea typeface="Courier New"/>
                <a:cs typeface="Courier New"/>
                <a:sym typeface="Courier New"/>
              </a:rPr>
              <a:t> </a:t>
            </a:r>
            <a:r>
              <a:rPr lang="es" sz="1300">
                <a:solidFill>
                  <a:srgbClr val="CE9178"/>
                </a:solidFill>
                <a:highlight>
                  <a:schemeClr val="dk1"/>
                </a:highlight>
                <a:latin typeface="Courier New"/>
                <a:ea typeface="Courier New"/>
                <a:cs typeface="Courier New"/>
                <a:sym typeface="Courier New"/>
              </a:rPr>
              <a:t>'America/Buenos_Aires'</a:t>
            </a:r>
            <a:r>
              <a:rPr lang="es" sz="1300">
                <a:solidFill>
                  <a:srgbClr val="D4D4D4"/>
                </a:solidFill>
                <a:highlight>
                  <a:schemeClr val="dk1"/>
                </a:highlight>
                <a:latin typeface="Courier New"/>
                <a:ea typeface="Courier New"/>
                <a:cs typeface="Courier New"/>
                <a:sym typeface="Courier New"/>
              </a:rPr>
              <a:t>, </a:t>
            </a:r>
            <a:r>
              <a:rPr lang="es" sz="1300">
                <a:solidFill>
                  <a:srgbClr val="9CDCFE"/>
                </a:solidFill>
                <a:highlight>
                  <a:schemeClr val="dk1"/>
                </a:highlight>
                <a:latin typeface="Courier New"/>
                <a:ea typeface="Courier New"/>
                <a:cs typeface="Courier New"/>
                <a:sym typeface="Courier New"/>
              </a:rPr>
              <a:t>numberingSystem:</a:t>
            </a:r>
            <a:r>
              <a:rPr lang="es" sz="1300">
                <a:solidFill>
                  <a:srgbClr val="D4D4D4"/>
                </a:solidFill>
                <a:highlight>
                  <a:schemeClr val="dk1"/>
                </a:highlight>
                <a:latin typeface="Courier New"/>
                <a:ea typeface="Courier New"/>
                <a:cs typeface="Courier New"/>
                <a:sym typeface="Courier New"/>
              </a:rPr>
              <a:t> </a:t>
            </a:r>
            <a:r>
              <a:rPr lang="es" sz="1300">
                <a:solidFill>
                  <a:srgbClr val="CE9178"/>
                </a:solidFill>
                <a:highlight>
                  <a:schemeClr val="dk1"/>
                </a:highlight>
                <a:latin typeface="Courier New"/>
                <a:ea typeface="Courier New"/>
                <a:cs typeface="Courier New"/>
                <a:sym typeface="Courier New"/>
              </a:rPr>
              <a:t>'beng'</a:t>
            </a:r>
            <a:r>
              <a:rPr lang="es" sz="1300">
                <a:solidFill>
                  <a:srgbClr val="D4D4D4"/>
                </a:solidFill>
                <a:highlight>
                  <a:schemeClr val="dk1"/>
                </a:highlight>
                <a:latin typeface="Courier New"/>
                <a:ea typeface="Courier New"/>
                <a:cs typeface="Courier New"/>
                <a:sym typeface="Courier New"/>
              </a:rPr>
              <a:t> }</a:t>
            </a:r>
            <a:endParaRPr sz="13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D4D4D4"/>
                </a:solidFill>
                <a:highlight>
                  <a:schemeClr val="dk1"/>
                </a:highlight>
                <a:latin typeface="Courier New"/>
                <a:ea typeface="Courier New"/>
                <a:cs typeface="Courier New"/>
                <a:sym typeface="Courier New"/>
              </a:rPr>
              <a:t>  )</a:t>
            </a:r>
            <a:endParaRPr sz="13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3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9CDCFE"/>
                </a:solidFill>
                <a:highlight>
                  <a:schemeClr val="dk1"/>
                </a:highlight>
                <a:latin typeface="Courier New"/>
                <a:ea typeface="Courier New"/>
                <a:cs typeface="Courier New"/>
                <a:sym typeface="Courier New"/>
              </a:rPr>
              <a:t>console</a:t>
            </a:r>
            <a:r>
              <a:rPr lang="es" sz="1300">
                <a:solidFill>
                  <a:srgbClr val="D4D4D4"/>
                </a:solidFill>
                <a:highlight>
                  <a:schemeClr val="dk1"/>
                </a:highlight>
                <a:latin typeface="Courier New"/>
                <a:ea typeface="Courier New"/>
                <a:cs typeface="Courier New"/>
                <a:sym typeface="Courier New"/>
              </a:rPr>
              <a:t>.</a:t>
            </a:r>
            <a:r>
              <a:rPr lang="es" sz="1300">
                <a:solidFill>
                  <a:srgbClr val="DCDCAA"/>
                </a:solidFill>
                <a:highlight>
                  <a:schemeClr val="dk1"/>
                </a:highlight>
                <a:latin typeface="Courier New"/>
                <a:ea typeface="Courier New"/>
                <a:cs typeface="Courier New"/>
                <a:sym typeface="Courier New"/>
              </a:rPr>
              <a:t>log</a:t>
            </a:r>
            <a:r>
              <a:rPr lang="es" sz="1300">
                <a:solidFill>
                  <a:srgbClr val="D4D4D4"/>
                </a:solidFill>
                <a:highlight>
                  <a:schemeClr val="dk1"/>
                </a:highlight>
                <a:latin typeface="Courier New"/>
                <a:ea typeface="Courier New"/>
                <a:cs typeface="Courier New"/>
                <a:sym typeface="Courier New"/>
              </a:rPr>
              <a:t>( </a:t>
            </a:r>
            <a:r>
              <a:rPr lang="es" sz="1300">
                <a:solidFill>
                  <a:srgbClr val="4FC1FF"/>
                </a:solidFill>
                <a:highlight>
                  <a:schemeClr val="dk1"/>
                </a:highlight>
                <a:latin typeface="Courier New"/>
                <a:ea typeface="Courier New"/>
                <a:cs typeface="Courier New"/>
                <a:sym typeface="Courier New"/>
              </a:rPr>
              <a:t>dt</a:t>
            </a:r>
            <a:r>
              <a:rPr lang="es" sz="1300">
                <a:solidFill>
                  <a:srgbClr val="D4D4D4"/>
                </a:solidFill>
                <a:highlight>
                  <a:schemeClr val="dk1"/>
                </a:highlight>
                <a:latin typeface="Courier New"/>
                <a:ea typeface="Courier New"/>
                <a:cs typeface="Courier New"/>
                <a:sym typeface="Courier New"/>
              </a:rPr>
              <a:t>.</a:t>
            </a:r>
            <a:r>
              <a:rPr lang="es" sz="1300">
                <a:solidFill>
                  <a:srgbClr val="DCDCAA"/>
                </a:solidFill>
                <a:highlight>
                  <a:schemeClr val="dk1"/>
                </a:highlight>
                <a:latin typeface="Courier New"/>
                <a:ea typeface="Courier New"/>
                <a:cs typeface="Courier New"/>
                <a:sym typeface="Courier New"/>
              </a:rPr>
              <a:t>toString</a:t>
            </a:r>
            <a:r>
              <a:rPr lang="es" sz="1300">
                <a:solidFill>
                  <a:srgbClr val="D4D4D4"/>
                </a:solidFill>
                <a:highlight>
                  <a:schemeClr val="dk1"/>
                </a:highlight>
                <a:latin typeface="Courier New"/>
                <a:ea typeface="Courier New"/>
                <a:cs typeface="Courier New"/>
                <a:sym typeface="Courier New"/>
              </a:rPr>
              <a:t>() )</a:t>
            </a:r>
            <a:endParaRPr sz="13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6A9955"/>
                </a:solidFill>
                <a:highlight>
                  <a:schemeClr val="dk1"/>
                </a:highlight>
                <a:latin typeface="Courier New"/>
                <a:ea typeface="Courier New"/>
                <a:cs typeface="Courier New"/>
                <a:sym typeface="Courier New"/>
              </a:rPr>
              <a:t>// 2022-02-22T12:00:00.000-03:00</a:t>
            </a:r>
            <a:endParaRPr sz="1300">
              <a:solidFill>
                <a:srgbClr val="4FC1FF"/>
              </a:solidFill>
              <a:latin typeface="Courier New"/>
              <a:ea typeface="Courier New"/>
              <a:cs typeface="Courier New"/>
              <a:sym typeface="Courier New"/>
            </a:endParaRPr>
          </a:p>
        </p:txBody>
      </p:sp>
      <p:sp>
        <p:nvSpPr>
          <p:cNvPr id="435" name="Google Shape;435;p63"/>
          <p:cNvSpPr txBox="1"/>
          <p:nvPr/>
        </p:nvSpPr>
        <p:spPr>
          <a:xfrm>
            <a:off x="4822800" y="1068575"/>
            <a:ext cx="36525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También podemos crear fechas a través de un objeto, pasando las distintas características por propiedades y valores:</a:t>
            </a:r>
            <a:endParaRPr sz="135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9"/>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9"/>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sp>
        <p:nvSpPr>
          <p:cNvPr id="83" name="Google Shape;83;p19"/>
          <p:cNvSpPr/>
          <p:nvPr/>
        </p:nvSpPr>
        <p:spPr>
          <a:xfrm>
            <a:off x="588525" y="3108705"/>
            <a:ext cx="1399200" cy="580200"/>
          </a:xfrm>
          <a:prstGeom prst="rect">
            <a:avLst/>
          </a:prstGeom>
          <a:solidFill>
            <a:srgbClr val="393B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Implementación</a:t>
            </a:r>
            <a:endParaRPr sz="1200">
              <a:solidFill>
                <a:srgbClr val="FFFFFF"/>
              </a:solidFill>
              <a:latin typeface="DM Sans"/>
              <a:ea typeface="DM Sans"/>
              <a:cs typeface="DM Sans"/>
              <a:sym typeface="DM Sans"/>
            </a:endParaRPr>
          </a:p>
        </p:txBody>
      </p:sp>
      <p:sp>
        <p:nvSpPr>
          <p:cNvPr id="84" name="Google Shape;84;p19"/>
          <p:cNvSpPr/>
          <p:nvPr/>
        </p:nvSpPr>
        <p:spPr>
          <a:xfrm>
            <a:off x="4310631" y="1453689"/>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Toastify JS</a:t>
            </a:r>
            <a:endParaRPr sz="1200">
              <a:solidFill>
                <a:srgbClr val="222222"/>
              </a:solidFill>
              <a:latin typeface="DM Sans"/>
              <a:ea typeface="DM Sans"/>
              <a:cs typeface="DM Sans"/>
              <a:sym typeface="DM Sans"/>
            </a:endParaRPr>
          </a:p>
        </p:txBody>
      </p:sp>
      <p:sp>
        <p:nvSpPr>
          <p:cNvPr id="85" name="Google Shape;85;p19"/>
          <p:cNvSpPr/>
          <p:nvPr/>
        </p:nvSpPr>
        <p:spPr>
          <a:xfrm>
            <a:off x="588525" y="145368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Librerías</a:t>
            </a:r>
            <a:endParaRPr sz="1200">
              <a:solidFill>
                <a:srgbClr val="FFFFFF"/>
              </a:solidFill>
              <a:latin typeface="DM Sans"/>
              <a:ea typeface="DM Sans"/>
              <a:cs typeface="DM Sans"/>
              <a:sym typeface="DM Sans"/>
            </a:endParaRPr>
          </a:p>
        </p:txBody>
      </p:sp>
      <p:sp>
        <p:nvSpPr>
          <p:cNvPr id="86" name="Google Shape;86;p19"/>
          <p:cNvSpPr/>
          <p:nvPr/>
        </p:nvSpPr>
        <p:spPr>
          <a:xfrm>
            <a:off x="588525" y="3966822"/>
            <a:ext cx="1399200" cy="580200"/>
          </a:xfrm>
          <a:prstGeom prst="rect">
            <a:avLst/>
          </a:prstGeom>
          <a:solidFill>
            <a:srgbClr val="393B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Documentación</a:t>
            </a:r>
            <a:endParaRPr sz="1200">
              <a:solidFill>
                <a:srgbClr val="FFFFFF"/>
              </a:solidFill>
              <a:latin typeface="DM Sans"/>
              <a:ea typeface="DM Sans"/>
              <a:cs typeface="DM Sans"/>
              <a:sym typeface="DM Sans"/>
            </a:endParaRPr>
          </a:p>
        </p:txBody>
      </p:sp>
      <p:cxnSp>
        <p:nvCxnSpPr>
          <p:cNvPr id="87" name="Google Shape;87;p19"/>
          <p:cNvCxnSpPr>
            <a:stCxn id="83" idx="2"/>
            <a:endCxn id="86" idx="0"/>
          </p:cNvCxnSpPr>
          <p:nvPr/>
        </p:nvCxnSpPr>
        <p:spPr>
          <a:xfrm>
            <a:off x="1288125" y="3688905"/>
            <a:ext cx="0" cy="277800"/>
          </a:xfrm>
          <a:prstGeom prst="straightConnector1">
            <a:avLst/>
          </a:prstGeom>
          <a:noFill/>
          <a:ln w="9525" cap="flat" cmpd="sng">
            <a:solidFill>
              <a:srgbClr val="CCCCCC"/>
            </a:solidFill>
            <a:prstDash val="solid"/>
            <a:round/>
            <a:headEnd type="oval" w="med" len="med"/>
            <a:tailEnd type="oval" w="med" len="med"/>
          </a:ln>
        </p:spPr>
      </p:cxnSp>
      <p:cxnSp>
        <p:nvCxnSpPr>
          <p:cNvPr id="88" name="Google Shape;88;p19"/>
          <p:cNvCxnSpPr>
            <a:stCxn id="83" idx="0"/>
            <a:endCxn id="85" idx="2"/>
          </p:cNvCxnSpPr>
          <p:nvPr/>
        </p:nvCxnSpPr>
        <p:spPr>
          <a:xfrm rot="10800000">
            <a:off x="1288125" y="2033805"/>
            <a:ext cx="0" cy="1074900"/>
          </a:xfrm>
          <a:prstGeom prst="straightConnector1">
            <a:avLst/>
          </a:prstGeom>
          <a:noFill/>
          <a:ln w="9525" cap="flat" cmpd="sng">
            <a:solidFill>
              <a:srgbClr val="CCCCCC"/>
            </a:solidFill>
            <a:prstDash val="solid"/>
            <a:round/>
            <a:headEnd type="oval" w="med" len="med"/>
            <a:tailEnd type="oval" w="med" len="med"/>
          </a:ln>
        </p:spPr>
      </p:cxnSp>
      <p:sp>
        <p:nvSpPr>
          <p:cNvPr id="89" name="Google Shape;89;p19"/>
          <p:cNvSpPr/>
          <p:nvPr/>
        </p:nvSpPr>
        <p:spPr>
          <a:xfrm>
            <a:off x="4310631" y="746975"/>
            <a:ext cx="1596900" cy="58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chemeClr val="dk1"/>
                </a:solidFill>
                <a:latin typeface="DM Sans"/>
                <a:ea typeface="DM Sans"/>
                <a:cs typeface="DM Sans"/>
                <a:sym typeface="DM Sans"/>
              </a:rPr>
              <a:t>Sweet Alert</a:t>
            </a:r>
            <a:endParaRPr sz="1200">
              <a:solidFill>
                <a:schemeClr val="dk1"/>
              </a:solidFill>
              <a:latin typeface="DM Sans"/>
              <a:ea typeface="DM Sans"/>
              <a:cs typeface="DM Sans"/>
              <a:sym typeface="DM Sans"/>
            </a:endParaRPr>
          </a:p>
        </p:txBody>
      </p:sp>
      <p:sp>
        <p:nvSpPr>
          <p:cNvPr id="90" name="Google Shape;90;p19"/>
          <p:cNvSpPr/>
          <p:nvPr/>
        </p:nvSpPr>
        <p:spPr>
          <a:xfrm>
            <a:off x="4310631" y="2160397"/>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Luxon</a:t>
            </a:r>
            <a:endParaRPr sz="1200">
              <a:solidFill>
                <a:srgbClr val="222222"/>
              </a:solidFill>
              <a:latin typeface="DM Sans"/>
              <a:ea typeface="DM Sans"/>
              <a:cs typeface="DM Sans"/>
              <a:sym typeface="DM Sans"/>
            </a:endParaRPr>
          </a:p>
        </p:txBody>
      </p:sp>
      <p:cxnSp>
        <p:nvCxnSpPr>
          <p:cNvPr id="91" name="Google Shape;91;p19"/>
          <p:cNvCxnSpPr>
            <a:stCxn id="85" idx="3"/>
            <a:endCxn id="89" idx="1"/>
          </p:cNvCxnSpPr>
          <p:nvPr/>
        </p:nvCxnSpPr>
        <p:spPr>
          <a:xfrm rot="10800000" flipH="1">
            <a:off x="1987725" y="1036984"/>
            <a:ext cx="2322900" cy="706800"/>
          </a:xfrm>
          <a:prstGeom prst="bentConnector3">
            <a:avLst>
              <a:gd name="adj1" fmla="val 50002"/>
            </a:avLst>
          </a:prstGeom>
          <a:noFill/>
          <a:ln w="9525" cap="flat" cmpd="sng">
            <a:solidFill>
              <a:srgbClr val="CCCCCC"/>
            </a:solidFill>
            <a:prstDash val="solid"/>
            <a:round/>
            <a:headEnd type="none" w="med" len="med"/>
            <a:tailEnd type="oval" w="med" len="med"/>
          </a:ln>
        </p:spPr>
      </p:cxnSp>
      <p:cxnSp>
        <p:nvCxnSpPr>
          <p:cNvPr id="92" name="Google Shape;92;p19"/>
          <p:cNvCxnSpPr>
            <a:stCxn id="85" idx="3"/>
            <a:endCxn id="84" idx="1"/>
          </p:cNvCxnSpPr>
          <p:nvPr/>
        </p:nvCxnSpPr>
        <p:spPr>
          <a:xfrm>
            <a:off x="1987725" y="1743784"/>
            <a:ext cx="2322900" cy="600"/>
          </a:xfrm>
          <a:prstGeom prst="bentConnector3">
            <a:avLst>
              <a:gd name="adj1" fmla="val 50002"/>
            </a:avLst>
          </a:prstGeom>
          <a:noFill/>
          <a:ln w="9525" cap="flat" cmpd="sng">
            <a:solidFill>
              <a:srgbClr val="CCCCCC"/>
            </a:solidFill>
            <a:prstDash val="solid"/>
            <a:round/>
            <a:headEnd type="none" w="med" len="med"/>
            <a:tailEnd type="oval" w="med" len="med"/>
          </a:ln>
        </p:spPr>
      </p:cxnSp>
      <p:cxnSp>
        <p:nvCxnSpPr>
          <p:cNvPr id="93" name="Google Shape;93;p19"/>
          <p:cNvCxnSpPr>
            <a:stCxn id="85" idx="3"/>
            <a:endCxn id="90" idx="1"/>
          </p:cNvCxnSpPr>
          <p:nvPr/>
        </p:nvCxnSpPr>
        <p:spPr>
          <a:xfrm>
            <a:off x="1987725" y="1743784"/>
            <a:ext cx="2322900" cy="706800"/>
          </a:xfrm>
          <a:prstGeom prst="bentConnector3">
            <a:avLst>
              <a:gd name="adj1" fmla="val 50002"/>
            </a:avLst>
          </a:prstGeom>
          <a:noFill/>
          <a:ln w="9525" cap="flat" cmpd="sng">
            <a:solidFill>
              <a:srgbClr val="CCCCCC"/>
            </a:solidFill>
            <a:prstDash val="solid"/>
            <a:round/>
            <a:headEnd type="none" w="med" len="med"/>
            <a:tailEnd type="oval" w="med" len="med"/>
          </a:ln>
        </p:spPr>
      </p:cxnSp>
      <p:pic>
        <p:nvPicPr>
          <p:cNvPr id="94" name="Google Shape;94;p1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4"/>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Usos</a:t>
            </a:r>
            <a:endParaRPr sz="2800" b="1">
              <a:solidFill>
                <a:schemeClr val="dk1"/>
              </a:solidFill>
              <a:latin typeface="DM Sans"/>
              <a:ea typeface="DM Sans"/>
              <a:cs typeface="DM Sans"/>
              <a:sym typeface="DM Sans"/>
            </a:endParaRPr>
          </a:p>
        </p:txBody>
      </p:sp>
      <p:sp>
        <p:nvSpPr>
          <p:cNvPr id="441" name="Google Shape;441;p64"/>
          <p:cNvSpPr txBox="1"/>
          <p:nvPr/>
        </p:nvSpPr>
        <p:spPr>
          <a:xfrm>
            <a:off x="475500" y="1300775"/>
            <a:ext cx="5539200" cy="15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a:latin typeface="DM Sans"/>
                <a:ea typeface="DM Sans"/>
                <a:cs typeface="DM Sans"/>
                <a:sym typeface="DM Sans"/>
              </a:rPr>
              <a:t>Vemos que el método fromObject recibe dos objetos por parámetro. </a:t>
            </a:r>
            <a:endParaRPr sz="13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00">
                <a:latin typeface="DM Sans"/>
                <a:ea typeface="DM Sans"/>
                <a:cs typeface="DM Sans"/>
                <a:sym typeface="DM Sans"/>
              </a:rPr>
              <a:t>El primero donde definimos numéricamente la fecha y hora, y el segundo donde aclaramos la zona horaria y el tipo de numeración.</a:t>
            </a:r>
            <a:endParaRPr sz="13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00">
                <a:latin typeface="DM Sans"/>
                <a:ea typeface="DM Sans"/>
                <a:cs typeface="DM Sans"/>
                <a:sym typeface="DM Sans"/>
              </a:rPr>
              <a:t>También podemos crear fechas a partir de un string siguiendo la norma ISO, con el método fromISO:</a:t>
            </a:r>
            <a:endParaRPr sz="13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p:txBody>
      </p:sp>
      <p:sp>
        <p:nvSpPr>
          <p:cNvPr id="442" name="Google Shape;442;p64"/>
          <p:cNvSpPr txBox="1"/>
          <p:nvPr/>
        </p:nvSpPr>
        <p:spPr>
          <a:xfrm>
            <a:off x="475500" y="2448850"/>
            <a:ext cx="5051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latin typeface="DM Sans"/>
              <a:ea typeface="DM Sans"/>
              <a:cs typeface="DM Sans"/>
              <a:sym typeface="DM Sans"/>
            </a:endParaRPr>
          </a:p>
        </p:txBody>
      </p:sp>
      <p:sp>
        <p:nvSpPr>
          <p:cNvPr id="443" name="Google Shape;443;p64"/>
          <p:cNvSpPr txBox="1"/>
          <p:nvPr/>
        </p:nvSpPr>
        <p:spPr>
          <a:xfrm>
            <a:off x="475500" y="2886275"/>
            <a:ext cx="8111400" cy="912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450">
                <a:solidFill>
                  <a:srgbClr val="4FC1FF"/>
                </a:solidFill>
                <a:highlight>
                  <a:schemeClr val="dk1"/>
                </a:highlight>
                <a:latin typeface="Courier New"/>
                <a:ea typeface="Courier New"/>
                <a:cs typeface="Courier New"/>
                <a:sym typeface="Courier New"/>
              </a:rPr>
              <a:t>DateTime</a:t>
            </a:r>
            <a:r>
              <a:rPr lang="es" sz="1450">
                <a:solidFill>
                  <a:srgbClr val="D4D4D4"/>
                </a:solidFill>
                <a:highlight>
                  <a:schemeClr val="dk1"/>
                </a:highlight>
                <a:latin typeface="Courier New"/>
                <a:ea typeface="Courier New"/>
                <a:cs typeface="Courier New"/>
                <a:sym typeface="Courier New"/>
              </a:rPr>
              <a:t>.</a:t>
            </a:r>
            <a:r>
              <a:rPr lang="es" sz="1450">
                <a:solidFill>
                  <a:srgbClr val="DCDCAA"/>
                </a:solidFill>
                <a:highlight>
                  <a:schemeClr val="dk1"/>
                </a:highlight>
                <a:latin typeface="Courier New"/>
                <a:ea typeface="Courier New"/>
                <a:cs typeface="Courier New"/>
                <a:sym typeface="Courier New"/>
              </a:rPr>
              <a:t>fromISO</a:t>
            </a:r>
            <a:r>
              <a:rPr lang="es" sz="1450">
                <a:solidFill>
                  <a:srgbClr val="D4D4D4"/>
                </a:solidFill>
                <a:highlight>
                  <a:schemeClr val="dk1"/>
                </a:highlight>
                <a:latin typeface="Courier New"/>
                <a:ea typeface="Courier New"/>
                <a:cs typeface="Courier New"/>
                <a:sym typeface="Courier New"/>
              </a:rPr>
              <a:t>(</a:t>
            </a:r>
            <a:r>
              <a:rPr lang="es" sz="1450">
                <a:solidFill>
                  <a:srgbClr val="CE9178"/>
                </a:solidFill>
                <a:highlight>
                  <a:schemeClr val="dk1"/>
                </a:highlight>
                <a:latin typeface="Courier New"/>
                <a:ea typeface="Courier New"/>
                <a:cs typeface="Courier New"/>
                <a:sym typeface="Courier New"/>
              </a:rPr>
              <a:t>"2017-05-15"</a:t>
            </a:r>
            <a:r>
              <a:rPr lang="es" sz="1450">
                <a:solidFill>
                  <a:srgbClr val="D4D4D4"/>
                </a:solidFill>
                <a:highlight>
                  <a:schemeClr val="dk1"/>
                </a:highlight>
                <a:latin typeface="Courier New"/>
                <a:ea typeface="Courier New"/>
                <a:cs typeface="Courier New"/>
                <a:sym typeface="Courier New"/>
              </a:rPr>
              <a:t>)          </a:t>
            </a:r>
            <a:r>
              <a:rPr lang="es" sz="1450">
                <a:solidFill>
                  <a:srgbClr val="6A9955"/>
                </a:solidFill>
                <a:highlight>
                  <a:schemeClr val="dk1"/>
                </a:highlight>
                <a:latin typeface="Courier New"/>
                <a:ea typeface="Courier New"/>
                <a:cs typeface="Courier New"/>
                <a:sym typeface="Courier New"/>
              </a:rPr>
              <a:t>//=&gt; May 15, 2017 at midnight</a:t>
            </a:r>
            <a:endParaRPr sz="145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450">
                <a:solidFill>
                  <a:srgbClr val="4FC1FF"/>
                </a:solidFill>
                <a:highlight>
                  <a:schemeClr val="dk1"/>
                </a:highlight>
                <a:latin typeface="Courier New"/>
                <a:ea typeface="Courier New"/>
                <a:cs typeface="Courier New"/>
                <a:sym typeface="Courier New"/>
              </a:rPr>
              <a:t>DateTime</a:t>
            </a:r>
            <a:r>
              <a:rPr lang="es" sz="1450">
                <a:solidFill>
                  <a:srgbClr val="D4D4D4"/>
                </a:solidFill>
                <a:highlight>
                  <a:schemeClr val="dk1"/>
                </a:highlight>
                <a:latin typeface="Courier New"/>
                <a:ea typeface="Courier New"/>
                <a:cs typeface="Courier New"/>
                <a:sym typeface="Courier New"/>
              </a:rPr>
              <a:t>.</a:t>
            </a:r>
            <a:r>
              <a:rPr lang="es" sz="1450">
                <a:solidFill>
                  <a:srgbClr val="DCDCAA"/>
                </a:solidFill>
                <a:highlight>
                  <a:schemeClr val="dk1"/>
                </a:highlight>
                <a:latin typeface="Courier New"/>
                <a:ea typeface="Courier New"/>
                <a:cs typeface="Courier New"/>
                <a:sym typeface="Courier New"/>
              </a:rPr>
              <a:t>fromISO</a:t>
            </a:r>
            <a:r>
              <a:rPr lang="es" sz="1450">
                <a:solidFill>
                  <a:srgbClr val="D4D4D4"/>
                </a:solidFill>
                <a:highlight>
                  <a:schemeClr val="dk1"/>
                </a:highlight>
                <a:latin typeface="Courier New"/>
                <a:ea typeface="Courier New"/>
                <a:cs typeface="Courier New"/>
                <a:sym typeface="Courier New"/>
              </a:rPr>
              <a:t>(</a:t>
            </a:r>
            <a:r>
              <a:rPr lang="es" sz="1450">
                <a:solidFill>
                  <a:srgbClr val="CE9178"/>
                </a:solidFill>
                <a:highlight>
                  <a:schemeClr val="dk1"/>
                </a:highlight>
                <a:latin typeface="Courier New"/>
                <a:ea typeface="Courier New"/>
                <a:cs typeface="Courier New"/>
                <a:sym typeface="Courier New"/>
              </a:rPr>
              <a:t>"2017-05-15T08:30:00"</a:t>
            </a:r>
            <a:r>
              <a:rPr lang="es" sz="1450">
                <a:solidFill>
                  <a:srgbClr val="D4D4D4"/>
                </a:solidFill>
                <a:highlight>
                  <a:schemeClr val="dk1"/>
                </a:highlight>
                <a:latin typeface="Courier New"/>
                <a:ea typeface="Courier New"/>
                <a:cs typeface="Courier New"/>
                <a:sym typeface="Courier New"/>
              </a:rPr>
              <a:t>) </a:t>
            </a:r>
            <a:r>
              <a:rPr lang="es" sz="1450">
                <a:solidFill>
                  <a:srgbClr val="6A9955"/>
                </a:solidFill>
                <a:highlight>
                  <a:schemeClr val="dk1"/>
                </a:highlight>
                <a:latin typeface="Courier New"/>
                <a:ea typeface="Courier New"/>
                <a:cs typeface="Courier New"/>
                <a:sym typeface="Courier New"/>
              </a:rPr>
              <a:t>//=&gt; May 15, 2017 at 8:30</a:t>
            </a:r>
            <a:endParaRPr sz="1450">
              <a:solidFill>
                <a:srgbClr val="569CD6"/>
              </a:solidFill>
              <a:highlight>
                <a:srgbClr val="000000"/>
              </a:highlight>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5"/>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Accediendo a las fechas</a:t>
            </a:r>
            <a:endParaRPr sz="2800" b="1">
              <a:solidFill>
                <a:schemeClr val="dk1"/>
              </a:solidFill>
              <a:latin typeface="DM Sans"/>
              <a:ea typeface="DM Sans"/>
              <a:cs typeface="DM Sans"/>
              <a:sym typeface="DM Sans"/>
            </a:endParaRPr>
          </a:p>
        </p:txBody>
      </p:sp>
      <p:sp>
        <p:nvSpPr>
          <p:cNvPr id="449" name="Google Shape;449;p65"/>
          <p:cNvSpPr txBox="1"/>
          <p:nvPr/>
        </p:nvSpPr>
        <p:spPr>
          <a:xfrm>
            <a:off x="475500" y="1300775"/>
            <a:ext cx="5539200" cy="223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Si hicimos console.log de los ejemplos anteriores notamos que no obtenemos una presentación clara, útil, de las fechas creadas.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Para poder recuperar los valores en un formato legible debemos aplicar algunos métodos específicos para esto.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Algo que sí queremos es recuperar la fecha como string, y para eso aplicamos el método .toString() al objeto creado:</a:t>
            </a:r>
            <a:endParaRPr sz="135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p:txBody>
      </p:sp>
      <p:sp>
        <p:nvSpPr>
          <p:cNvPr id="450" name="Google Shape;450;p65"/>
          <p:cNvSpPr txBox="1"/>
          <p:nvPr/>
        </p:nvSpPr>
        <p:spPr>
          <a:xfrm>
            <a:off x="475500" y="2448850"/>
            <a:ext cx="5051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latin typeface="DM Sans"/>
              <a:ea typeface="DM Sans"/>
              <a:cs typeface="DM Sans"/>
              <a:sym typeface="DM Sans"/>
            </a:endParaRPr>
          </a:p>
        </p:txBody>
      </p:sp>
      <p:sp>
        <p:nvSpPr>
          <p:cNvPr id="451" name="Google Shape;451;p65"/>
          <p:cNvSpPr txBox="1"/>
          <p:nvPr/>
        </p:nvSpPr>
        <p:spPr>
          <a:xfrm>
            <a:off x="475500" y="3116275"/>
            <a:ext cx="7358100" cy="1274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550">
                <a:solidFill>
                  <a:srgbClr val="569CD6"/>
                </a:solidFill>
                <a:highlight>
                  <a:schemeClr val="dk1"/>
                </a:highlight>
                <a:latin typeface="Courier New"/>
                <a:ea typeface="Courier New"/>
                <a:cs typeface="Courier New"/>
                <a:sym typeface="Courier New"/>
              </a:rPr>
              <a:t>const</a:t>
            </a:r>
            <a:r>
              <a:rPr lang="es" sz="1550">
                <a:solidFill>
                  <a:srgbClr val="D4D4D4"/>
                </a:solidFill>
                <a:highlight>
                  <a:schemeClr val="dk1"/>
                </a:highlight>
                <a:latin typeface="Courier New"/>
                <a:ea typeface="Courier New"/>
                <a:cs typeface="Courier New"/>
                <a:sym typeface="Courier New"/>
              </a:rPr>
              <a:t> </a:t>
            </a:r>
            <a:r>
              <a:rPr lang="es" sz="1550">
                <a:solidFill>
                  <a:srgbClr val="4FC1FF"/>
                </a:solidFill>
                <a:highlight>
                  <a:schemeClr val="dk1"/>
                </a:highlight>
                <a:latin typeface="Courier New"/>
                <a:ea typeface="Courier New"/>
                <a:cs typeface="Courier New"/>
                <a:sym typeface="Courier New"/>
              </a:rPr>
              <a:t>now</a:t>
            </a:r>
            <a:r>
              <a:rPr lang="es" sz="1550">
                <a:solidFill>
                  <a:srgbClr val="D4D4D4"/>
                </a:solidFill>
                <a:highlight>
                  <a:schemeClr val="dk1"/>
                </a:highlight>
                <a:latin typeface="Courier New"/>
                <a:ea typeface="Courier New"/>
                <a:cs typeface="Courier New"/>
                <a:sym typeface="Courier New"/>
              </a:rPr>
              <a:t> = </a:t>
            </a:r>
            <a:r>
              <a:rPr lang="es" sz="1550">
                <a:solidFill>
                  <a:srgbClr val="4FC1FF"/>
                </a:solidFill>
                <a:highlight>
                  <a:schemeClr val="dk1"/>
                </a:highlight>
                <a:latin typeface="Courier New"/>
                <a:ea typeface="Courier New"/>
                <a:cs typeface="Courier New"/>
                <a:sym typeface="Courier New"/>
              </a:rPr>
              <a:t>DateTime</a:t>
            </a:r>
            <a:r>
              <a:rPr lang="es" sz="1550">
                <a:solidFill>
                  <a:srgbClr val="D4D4D4"/>
                </a:solidFill>
                <a:highlight>
                  <a:schemeClr val="dk1"/>
                </a:highlight>
                <a:latin typeface="Courier New"/>
                <a:ea typeface="Courier New"/>
                <a:cs typeface="Courier New"/>
                <a:sym typeface="Courier New"/>
              </a:rPr>
              <a:t>.</a:t>
            </a:r>
            <a:r>
              <a:rPr lang="es" sz="1550">
                <a:solidFill>
                  <a:srgbClr val="DCDCAA"/>
                </a:solidFill>
                <a:highlight>
                  <a:schemeClr val="dk1"/>
                </a:highlight>
                <a:latin typeface="Courier New"/>
                <a:ea typeface="Courier New"/>
                <a:cs typeface="Courier New"/>
                <a:sym typeface="Courier New"/>
              </a:rPr>
              <a:t>now</a:t>
            </a:r>
            <a:r>
              <a:rPr lang="es" sz="1550">
                <a:solidFill>
                  <a:srgbClr val="D4D4D4"/>
                </a:solidFill>
                <a:highlight>
                  <a:schemeClr val="dk1"/>
                </a:highlight>
                <a:latin typeface="Courier New"/>
                <a:ea typeface="Courier New"/>
                <a:cs typeface="Courier New"/>
                <a:sym typeface="Courier New"/>
              </a:rPr>
              <a:t>()</a:t>
            </a:r>
            <a:endParaRPr sz="15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550">
                <a:solidFill>
                  <a:srgbClr val="9CDCFE"/>
                </a:solidFill>
                <a:highlight>
                  <a:schemeClr val="dk1"/>
                </a:highlight>
                <a:latin typeface="Courier New"/>
                <a:ea typeface="Courier New"/>
                <a:cs typeface="Courier New"/>
                <a:sym typeface="Courier New"/>
              </a:rPr>
              <a:t>console</a:t>
            </a:r>
            <a:r>
              <a:rPr lang="es" sz="1550">
                <a:solidFill>
                  <a:srgbClr val="D4D4D4"/>
                </a:solidFill>
                <a:highlight>
                  <a:schemeClr val="dk1"/>
                </a:highlight>
                <a:latin typeface="Courier New"/>
                <a:ea typeface="Courier New"/>
                <a:cs typeface="Courier New"/>
                <a:sym typeface="Courier New"/>
              </a:rPr>
              <a:t>.</a:t>
            </a:r>
            <a:r>
              <a:rPr lang="es" sz="1550">
                <a:solidFill>
                  <a:srgbClr val="DCDCAA"/>
                </a:solidFill>
                <a:highlight>
                  <a:schemeClr val="dk1"/>
                </a:highlight>
                <a:latin typeface="Courier New"/>
                <a:ea typeface="Courier New"/>
                <a:cs typeface="Courier New"/>
                <a:sym typeface="Courier New"/>
              </a:rPr>
              <a:t>log</a:t>
            </a:r>
            <a:r>
              <a:rPr lang="es" sz="1550">
                <a:solidFill>
                  <a:srgbClr val="D4D4D4"/>
                </a:solidFill>
                <a:highlight>
                  <a:schemeClr val="dk1"/>
                </a:highlight>
                <a:latin typeface="Courier New"/>
                <a:ea typeface="Courier New"/>
                <a:cs typeface="Courier New"/>
                <a:sym typeface="Courier New"/>
              </a:rPr>
              <a:t>( </a:t>
            </a:r>
            <a:r>
              <a:rPr lang="es" sz="1550">
                <a:solidFill>
                  <a:srgbClr val="4FC1FF"/>
                </a:solidFill>
                <a:highlight>
                  <a:schemeClr val="dk1"/>
                </a:highlight>
                <a:latin typeface="Courier New"/>
                <a:ea typeface="Courier New"/>
                <a:cs typeface="Courier New"/>
                <a:sym typeface="Courier New"/>
              </a:rPr>
              <a:t>now</a:t>
            </a:r>
            <a:r>
              <a:rPr lang="es" sz="1550">
                <a:solidFill>
                  <a:srgbClr val="D4D4D4"/>
                </a:solidFill>
                <a:highlight>
                  <a:schemeClr val="dk1"/>
                </a:highlight>
                <a:latin typeface="Courier New"/>
                <a:ea typeface="Courier New"/>
                <a:cs typeface="Courier New"/>
                <a:sym typeface="Courier New"/>
              </a:rPr>
              <a:t>.</a:t>
            </a:r>
            <a:r>
              <a:rPr lang="es" sz="1550">
                <a:solidFill>
                  <a:srgbClr val="DCDCAA"/>
                </a:solidFill>
                <a:highlight>
                  <a:schemeClr val="dk1"/>
                </a:highlight>
                <a:latin typeface="Courier New"/>
                <a:ea typeface="Courier New"/>
                <a:cs typeface="Courier New"/>
                <a:sym typeface="Courier New"/>
              </a:rPr>
              <a:t>toString</a:t>
            </a:r>
            <a:r>
              <a:rPr lang="es" sz="1550">
                <a:solidFill>
                  <a:srgbClr val="D4D4D4"/>
                </a:solidFill>
                <a:highlight>
                  <a:schemeClr val="dk1"/>
                </a:highlight>
                <a:latin typeface="Courier New"/>
                <a:ea typeface="Courier New"/>
                <a:cs typeface="Courier New"/>
                <a:sym typeface="Courier New"/>
              </a:rPr>
              <a:t>() )</a:t>
            </a:r>
            <a:endParaRPr sz="15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550">
                <a:solidFill>
                  <a:srgbClr val="6A9955"/>
                </a:solidFill>
                <a:highlight>
                  <a:schemeClr val="dk1"/>
                </a:highlight>
                <a:latin typeface="Courier New"/>
                <a:ea typeface="Courier New"/>
                <a:cs typeface="Courier New"/>
                <a:sym typeface="Courier New"/>
              </a:rPr>
              <a:t>// 2022-01-25T12:31:00.775-03:00</a:t>
            </a:r>
            <a:endParaRPr sz="1250">
              <a:solidFill>
                <a:srgbClr val="569CD6"/>
              </a:solidFill>
              <a:highlight>
                <a:srgbClr val="000000"/>
              </a:highlight>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6"/>
          <p:cNvSpPr txBox="1"/>
          <p:nvPr/>
        </p:nvSpPr>
        <p:spPr>
          <a:xfrm>
            <a:off x="501450" y="4125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Accediendo a las fechas</a:t>
            </a:r>
            <a:endParaRPr sz="2800" b="1">
              <a:solidFill>
                <a:schemeClr val="dk1"/>
              </a:solidFill>
              <a:latin typeface="DM Sans"/>
              <a:ea typeface="DM Sans"/>
              <a:cs typeface="DM Sans"/>
              <a:sym typeface="DM Sans"/>
            </a:endParaRPr>
          </a:p>
        </p:txBody>
      </p:sp>
      <p:sp>
        <p:nvSpPr>
          <p:cNvPr id="457" name="Google Shape;457;p66"/>
          <p:cNvSpPr txBox="1"/>
          <p:nvPr/>
        </p:nvSpPr>
        <p:spPr>
          <a:xfrm>
            <a:off x="475500" y="1300775"/>
            <a:ext cx="5539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Podemos acceder a los distintos componentes de la fecha creada a través de propiedades específicas:</a:t>
            </a:r>
            <a:endParaRPr sz="1300">
              <a:latin typeface="DM Sans"/>
              <a:ea typeface="DM Sans"/>
              <a:cs typeface="DM Sans"/>
              <a:sym typeface="DM Sans"/>
            </a:endParaRPr>
          </a:p>
        </p:txBody>
      </p:sp>
      <p:sp>
        <p:nvSpPr>
          <p:cNvPr id="458" name="Google Shape;458;p66"/>
          <p:cNvSpPr txBox="1"/>
          <p:nvPr/>
        </p:nvSpPr>
        <p:spPr>
          <a:xfrm>
            <a:off x="475500" y="2448850"/>
            <a:ext cx="5051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latin typeface="DM Sans"/>
              <a:ea typeface="DM Sans"/>
              <a:cs typeface="DM Sans"/>
              <a:sym typeface="DM Sans"/>
            </a:endParaRPr>
          </a:p>
        </p:txBody>
      </p:sp>
      <p:sp>
        <p:nvSpPr>
          <p:cNvPr id="459" name="Google Shape;459;p66"/>
          <p:cNvSpPr txBox="1"/>
          <p:nvPr/>
        </p:nvSpPr>
        <p:spPr>
          <a:xfrm>
            <a:off x="475500" y="2258125"/>
            <a:ext cx="7358100" cy="2133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650">
                <a:solidFill>
                  <a:srgbClr val="569CD6"/>
                </a:solidFill>
                <a:highlight>
                  <a:schemeClr val="dk1"/>
                </a:highlight>
                <a:latin typeface="Courier New"/>
                <a:ea typeface="Courier New"/>
                <a:cs typeface="Courier New"/>
                <a:sym typeface="Courier New"/>
              </a:rPr>
              <a:t>const</a:t>
            </a:r>
            <a:r>
              <a:rPr lang="es" sz="1650">
                <a:solidFill>
                  <a:srgbClr val="D4D4D4"/>
                </a:solidFill>
                <a:highlight>
                  <a:schemeClr val="dk1"/>
                </a:highlight>
                <a:latin typeface="Courier New"/>
                <a:ea typeface="Courier New"/>
                <a:cs typeface="Courier New"/>
                <a:sym typeface="Courier New"/>
              </a:rPr>
              <a:t> </a:t>
            </a:r>
            <a:r>
              <a:rPr lang="es" sz="1650">
                <a:solidFill>
                  <a:srgbClr val="4FC1FF"/>
                </a:solidFill>
                <a:highlight>
                  <a:schemeClr val="dk1"/>
                </a:highlight>
                <a:latin typeface="Courier New"/>
                <a:ea typeface="Courier New"/>
                <a:cs typeface="Courier New"/>
                <a:sym typeface="Courier New"/>
              </a:rPr>
              <a:t>dt</a:t>
            </a:r>
            <a:r>
              <a:rPr lang="es" sz="1650">
                <a:solidFill>
                  <a:srgbClr val="D4D4D4"/>
                </a:solidFill>
                <a:highlight>
                  <a:schemeClr val="dk1"/>
                </a:highlight>
                <a:latin typeface="Courier New"/>
                <a:ea typeface="Courier New"/>
                <a:cs typeface="Courier New"/>
                <a:sym typeface="Courier New"/>
              </a:rPr>
              <a:t> = </a:t>
            </a:r>
            <a:r>
              <a:rPr lang="es" sz="1650">
                <a:solidFill>
                  <a:srgbClr val="4FC1FF"/>
                </a:solidFill>
                <a:highlight>
                  <a:schemeClr val="dk1"/>
                </a:highlight>
                <a:latin typeface="Courier New"/>
                <a:ea typeface="Courier New"/>
                <a:cs typeface="Courier New"/>
                <a:sym typeface="Courier New"/>
              </a:rPr>
              <a:t>DateTime</a:t>
            </a:r>
            <a:r>
              <a:rPr lang="es" sz="1650">
                <a:solidFill>
                  <a:srgbClr val="D4D4D4"/>
                </a:solidFill>
                <a:highlight>
                  <a:schemeClr val="dk1"/>
                </a:highlight>
                <a:latin typeface="Courier New"/>
                <a:ea typeface="Courier New"/>
                <a:cs typeface="Courier New"/>
                <a:sym typeface="Courier New"/>
              </a:rPr>
              <a:t>.</a:t>
            </a:r>
            <a:r>
              <a:rPr lang="es" sz="1650">
                <a:solidFill>
                  <a:srgbClr val="DCDCAA"/>
                </a:solidFill>
                <a:highlight>
                  <a:schemeClr val="dk1"/>
                </a:highlight>
                <a:latin typeface="Courier New"/>
                <a:ea typeface="Courier New"/>
                <a:cs typeface="Courier New"/>
                <a:sym typeface="Courier New"/>
              </a:rPr>
              <a:t>now</a:t>
            </a:r>
            <a:r>
              <a:rPr lang="es" sz="1650">
                <a:solidFill>
                  <a:srgbClr val="D4D4D4"/>
                </a:solidFill>
                <a:highlight>
                  <a:schemeClr val="dk1"/>
                </a:highlight>
                <a:latin typeface="Courier New"/>
                <a:ea typeface="Courier New"/>
                <a:cs typeface="Courier New"/>
                <a:sym typeface="Courier New"/>
              </a:rPr>
              <a:t>();</a:t>
            </a:r>
            <a:endParaRPr sz="16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650">
                <a:solidFill>
                  <a:srgbClr val="4FC1FF"/>
                </a:solidFill>
                <a:highlight>
                  <a:schemeClr val="dk1"/>
                </a:highlight>
                <a:latin typeface="Courier New"/>
                <a:ea typeface="Courier New"/>
                <a:cs typeface="Courier New"/>
                <a:sym typeface="Courier New"/>
              </a:rPr>
              <a:t>dt</a:t>
            </a:r>
            <a:r>
              <a:rPr lang="es" sz="1650">
                <a:solidFill>
                  <a:srgbClr val="D4D4D4"/>
                </a:solidFill>
                <a:highlight>
                  <a:schemeClr val="dk1"/>
                </a:highlight>
                <a:latin typeface="Courier New"/>
                <a:ea typeface="Courier New"/>
                <a:cs typeface="Courier New"/>
                <a:sym typeface="Courier New"/>
              </a:rPr>
              <a:t>.</a:t>
            </a:r>
            <a:r>
              <a:rPr lang="es" sz="1650">
                <a:solidFill>
                  <a:srgbClr val="9CDCFE"/>
                </a:solidFill>
                <a:highlight>
                  <a:schemeClr val="dk1"/>
                </a:highlight>
                <a:latin typeface="Courier New"/>
                <a:ea typeface="Courier New"/>
                <a:cs typeface="Courier New"/>
                <a:sym typeface="Courier New"/>
              </a:rPr>
              <a:t>year</a:t>
            </a:r>
            <a:r>
              <a:rPr lang="es" sz="1650">
                <a:solidFill>
                  <a:srgbClr val="D4D4D4"/>
                </a:solidFill>
                <a:highlight>
                  <a:schemeClr val="dk1"/>
                </a:highlight>
                <a:latin typeface="Courier New"/>
                <a:ea typeface="Courier New"/>
                <a:cs typeface="Courier New"/>
                <a:sym typeface="Courier New"/>
              </a:rPr>
              <a:t>    </a:t>
            </a:r>
            <a:r>
              <a:rPr lang="es" sz="1650">
                <a:solidFill>
                  <a:srgbClr val="6A9955"/>
                </a:solidFill>
                <a:highlight>
                  <a:schemeClr val="dk1"/>
                </a:highlight>
                <a:latin typeface="Courier New"/>
                <a:ea typeface="Courier New"/>
                <a:cs typeface="Courier New"/>
                <a:sym typeface="Courier New"/>
              </a:rPr>
              <a:t>//=&gt; 2022</a:t>
            </a:r>
            <a:endParaRPr sz="165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650">
                <a:solidFill>
                  <a:srgbClr val="4FC1FF"/>
                </a:solidFill>
                <a:highlight>
                  <a:schemeClr val="dk1"/>
                </a:highlight>
                <a:latin typeface="Courier New"/>
                <a:ea typeface="Courier New"/>
                <a:cs typeface="Courier New"/>
                <a:sym typeface="Courier New"/>
              </a:rPr>
              <a:t>dt</a:t>
            </a:r>
            <a:r>
              <a:rPr lang="es" sz="1650">
                <a:solidFill>
                  <a:srgbClr val="D4D4D4"/>
                </a:solidFill>
                <a:highlight>
                  <a:schemeClr val="dk1"/>
                </a:highlight>
                <a:latin typeface="Courier New"/>
                <a:ea typeface="Courier New"/>
                <a:cs typeface="Courier New"/>
                <a:sym typeface="Courier New"/>
              </a:rPr>
              <a:t>.</a:t>
            </a:r>
            <a:r>
              <a:rPr lang="es" sz="1650">
                <a:solidFill>
                  <a:srgbClr val="9CDCFE"/>
                </a:solidFill>
                <a:highlight>
                  <a:schemeClr val="dk1"/>
                </a:highlight>
                <a:latin typeface="Courier New"/>
                <a:ea typeface="Courier New"/>
                <a:cs typeface="Courier New"/>
                <a:sym typeface="Courier New"/>
              </a:rPr>
              <a:t>month</a:t>
            </a:r>
            <a:r>
              <a:rPr lang="es" sz="1650">
                <a:solidFill>
                  <a:srgbClr val="D4D4D4"/>
                </a:solidFill>
                <a:highlight>
                  <a:schemeClr val="dk1"/>
                </a:highlight>
                <a:latin typeface="Courier New"/>
                <a:ea typeface="Courier New"/>
                <a:cs typeface="Courier New"/>
                <a:sym typeface="Courier New"/>
              </a:rPr>
              <a:t>   </a:t>
            </a:r>
            <a:r>
              <a:rPr lang="es" sz="1650">
                <a:solidFill>
                  <a:srgbClr val="6A9955"/>
                </a:solidFill>
                <a:highlight>
                  <a:schemeClr val="dk1"/>
                </a:highlight>
                <a:latin typeface="Courier New"/>
                <a:ea typeface="Courier New"/>
                <a:cs typeface="Courier New"/>
                <a:sym typeface="Courier New"/>
              </a:rPr>
              <a:t>//=&gt; 1</a:t>
            </a:r>
            <a:endParaRPr sz="1600">
              <a:solidFill>
                <a:schemeClr val="dk1"/>
              </a:solidFill>
            </a:endParaRPr>
          </a:p>
          <a:p>
            <a:pPr marL="0" lvl="0" indent="0" algn="l" rtl="0">
              <a:lnSpc>
                <a:spcPct val="135714"/>
              </a:lnSpc>
              <a:spcBef>
                <a:spcPts val="0"/>
              </a:spcBef>
              <a:spcAft>
                <a:spcPts val="0"/>
              </a:spcAft>
              <a:buNone/>
            </a:pPr>
            <a:r>
              <a:rPr lang="es" sz="1650">
                <a:solidFill>
                  <a:srgbClr val="4FC1FF"/>
                </a:solidFill>
                <a:highlight>
                  <a:schemeClr val="dk1"/>
                </a:highlight>
                <a:latin typeface="Courier New"/>
                <a:ea typeface="Courier New"/>
                <a:cs typeface="Courier New"/>
                <a:sym typeface="Courier New"/>
              </a:rPr>
              <a:t>dt</a:t>
            </a:r>
            <a:r>
              <a:rPr lang="es" sz="1650">
                <a:solidFill>
                  <a:srgbClr val="D4D4D4"/>
                </a:solidFill>
                <a:highlight>
                  <a:schemeClr val="dk1"/>
                </a:highlight>
                <a:latin typeface="Courier New"/>
                <a:ea typeface="Courier New"/>
                <a:cs typeface="Courier New"/>
                <a:sym typeface="Courier New"/>
              </a:rPr>
              <a:t>.</a:t>
            </a:r>
            <a:r>
              <a:rPr lang="es" sz="1650">
                <a:solidFill>
                  <a:srgbClr val="9CDCFE"/>
                </a:solidFill>
                <a:highlight>
                  <a:schemeClr val="dk1"/>
                </a:highlight>
                <a:latin typeface="Courier New"/>
                <a:ea typeface="Courier New"/>
                <a:cs typeface="Courier New"/>
                <a:sym typeface="Courier New"/>
              </a:rPr>
              <a:t>day</a:t>
            </a:r>
            <a:r>
              <a:rPr lang="es" sz="1650">
                <a:solidFill>
                  <a:srgbClr val="D4D4D4"/>
                </a:solidFill>
                <a:highlight>
                  <a:schemeClr val="dk1"/>
                </a:highlight>
                <a:latin typeface="Courier New"/>
                <a:ea typeface="Courier New"/>
                <a:cs typeface="Courier New"/>
                <a:sym typeface="Courier New"/>
              </a:rPr>
              <a:t>     </a:t>
            </a:r>
            <a:r>
              <a:rPr lang="es" sz="1650">
                <a:solidFill>
                  <a:srgbClr val="6A9955"/>
                </a:solidFill>
                <a:highlight>
                  <a:schemeClr val="dk1"/>
                </a:highlight>
                <a:latin typeface="Courier New"/>
                <a:ea typeface="Courier New"/>
                <a:cs typeface="Courier New"/>
                <a:sym typeface="Courier New"/>
              </a:rPr>
              <a:t>//=&gt; 25</a:t>
            </a:r>
            <a:endParaRPr sz="165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650">
                <a:solidFill>
                  <a:srgbClr val="4FC1FF"/>
                </a:solidFill>
                <a:highlight>
                  <a:schemeClr val="dk1"/>
                </a:highlight>
                <a:latin typeface="Courier New"/>
                <a:ea typeface="Courier New"/>
                <a:cs typeface="Courier New"/>
                <a:sym typeface="Courier New"/>
              </a:rPr>
              <a:t>dt</a:t>
            </a:r>
            <a:r>
              <a:rPr lang="es" sz="1650">
                <a:solidFill>
                  <a:srgbClr val="D4D4D4"/>
                </a:solidFill>
                <a:highlight>
                  <a:schemeClr val="dk1"/>
                </a:highlight>
                <a:latin typeface="Courier New"/>
                <a:ea typeface="Courier New"/>
                <a:cs typeface="Courier New"/>
                <a:sym typeface="Courier New"/>
              </a:rPr>
              <a:t>.</a:t>
            </a:r>
            <a:r>
              <a:rPr lang="es" sz="1650">
                <a:solidFill>
                  <a:srgbClr val="9CDCFE"/>
                </a:solidFill>
                <a:highlight>
                  <a:schemeClr val="dk1"/>
                </a:highlight>
                <a:latin typeface="Courier New"/>
                <a:ea typeface="Courier New"/>
                <a:cs typeface="Courier New"/>
                <a:sym typeface="Courier New"/>
              </a:rPr>
              <a:t>second</a:t>
            </a:r>
            <a:r>
              <a:rPr lang="es" sz="1650">
                <a:solidFill>
                  <a:srgbClr val="D4D4D4"/>
                </a:solidFill>
                <a:highlight>
                  <a:schemeClr val="dk1"/>
                </a:highlight>
                <a:latin typeface="Courier New"/>
                <a:ea typeface="Courier New"/>
                <a:cs typeface="Courier New"/>
                <a:sym typeface="Courier New"/>
              </a:rPr>
              <a:t>  </a:t>
            </a:r>
            <a:r>
              <a:rPr lang="es" sz="1650">
                <a:solidFill>
                  <a:srgbClr val="6A9955"/>
                </a:solidFill>
                <a:highlight>
                  <a:schemeClr val="dk1"/>
                </a:highlight>
                <a:latin typeface="Courier New"/>
                <a:ea typeface="Courier New"/>
                <a:cs typeface="Courier New"/>
                <a:sym typeface="Courier New"/>
              </a:rPr>
              <a:t>//=&gt; 22</a:t>
            </a:r>
            <a:endParaRPr sz="165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650">
                <a:solidFill>
                  <a:srgbClr val="4FC1FF"/>
                </a:solidFill>
                <a:highlight>
                  <a:schemeClr val="dk1"/>
                </a:highlight>
                <a:latin typeface="Courier New"/>
                <a:ea typeface="Courier New"/>
                <a:cs typeface="Courier New"/>
                <a:sym typeface="Courier New"/>
              </a:rPr>
              <a:t>dt</a:t>
            </a:r>
            <a:r>
              <a:rPr lang="es" sz="1650">
                <a:solidFill>
                  <a:srgbClr val="D4D4D4"/>
                </a:solidFill>
                <a:highlight>
                  <a:schemeClr val="dk1"/>
                </a:highlight>
                <a:latin typeface="Courier New"/>
                <a:ea typeface="Courier New"/>
                <a:cs typeface="Courier New"/>
                <a:sym typeface="Courier New"/>
              </a:rPr>
              <a:t>.</a:t>
            </a:r>
            <a:r>
              <a:rPr lang="es" sz="1650">
                <a:solidFill>
                  <a:srgbClr val="9CDCFE"/>
                </a:solidFill>
                <a:highlight>
                  <a:schemeClr val="dk1"/>
                </a:highlight>
                <a:latin typeface="Courier New"/>
                <a:ea typeface="Courier New"/>
                <a:cs typeface="Courier New"/>
                <a:sym typeface="Courier New"/>
              </a:rPr>
              <a:t>weekday</a:t>
            </a:r>
            <a:r>
              <a:rPr lang="es" sz="1650">
                <a:solidFill>
                  <a:srgbClr val="D4D4D4"/>
                </a:solidFill>
                <a:highlight>
                  <a:schemeClr val="dk1"/>
                </a:highlight>
                <a:latin typeface="Courier New"/>
                <a:ea typeface="Courier New"/>
                <a:cs typeface="Courier New"/>
                <a:sym typeface="Courier New"/>
              </a:rPr>
              <a:t> </a:t>
            </a:r>
            <a:r>
              <a:rPr lang="es" sz="1650">
                <a:solidFill>
                  <a:srgbClr val="6A9955"/>
                </a:solidFill>
                <a:highlight>
                  <a:schemeClr val="dk1"/>
                </a:highlight>
                <a:latin typeface="Courier New"/>
                <a:ea typeface="Courier New"/>
                <a:cs typeface="Courier New"/>
                <a:sym typeface="Courier New"/>
              </a:rPr>
              <a:t>//=&gt; 2</a:t>
            </a:r>
            <a:endParaRPr sz="1250">
              <a:solidFill>
                <a:srgbClr val="569CD6"/>
              </a:solidFill>
              <a:highlight>
                <a:srgbClr val="000000"/>
              </a:highlight>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7"/>
          <p:cNvSpPr txBox="1"/>
          <p:nvPr/>
        </p:nvSpPr>
        <p:spPr>
          <a:xfrm>
            <a:off x="501450" y="544950"/>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Accediendo a las fechas</a:t>
            </a:r>
            <a:endParaRPr sz="2800" b="1">
              <a:solidFill>
                <a:schemeClr val="dk1"/>
              </a:solidFill>
              <a:latin typeface="DM Sans"/>
              <a:ea typeface="DM Sans"/>
              <a:cs typeface="DM Sans"/>
              <a:sym typeface="DM Sans"/>
            </a:endParaRPr>
          </a:p>
        </p:txBody>
      </p:sp>
      <p:sp>
        <p:nvSpPr>
          <p:cNvPr id="465" name="Google Shape;465;p67"/>
          <p:cNvSpPr txBox="1"/>
          <p:nvPr/>
        </p:nvSpPr>
        <p:spPr>
          <a:xfrm>
            <a:off x="475500" y="1468050"/>
            <a:ext cx="55392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Y hay otros accesos posibles y útiles.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La totalidad de ellos se puede revisar en la documentación de Luxon para decidir cuál es el que necesitas: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466" name="Google Shape;466;p67"/>
          <p:cNvSpPr txBox="1"/>
          <p:nvPr/>
        </p:nvSpPr>
        <p:spPr>
          <a:xfrm>
            <a:off x="475500" y="2448850"/>
            <a:ext cx="5051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latin typeface="DM Sans"/>
              <a:ea typeface="DM Sans"/>
              <a:cs typeface="DM Sans"/>
              <a:sym typeface="DM Sans"/>
            </a:endParaRPr>
          </a:p>
        </p:txBody>
      </p:sp>
      <p:sp>
        <p:nvSpPr>
          <p:cNvPr id="467" name="Google Shape;467;p67"/>
          <p:cNvSpPr txBox="1"/>
          <p:nvPr/>
        </p:nvSpPr>
        <p:spPr>
          <a:xfrm>
            <a:off x="475500" y="2557800"/>
            <a:ext cx="7358100" cy="1707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750">
                <a:solidFill>
                  <a:srgbClr val="569CD6"/>
                </a:solidFill>
                <a:highlight>
                  <a:schemeClr val="dk1"/>
                </a:highlight>
                <a:latin typeface="Courier New"/>
                <a:ea typeface="Courier New"/>
                <a:cs typeface="Courier New"/>
                <a:sym typeface="Courier New"/>
              </a:rPr>
              <a:t>const</a:t>
            </a:r>
            <a:r>
              <a:rPr lang="es" sz="1750">
                <a:solidFill>
                  <a:srgbClr val="D4D4D4"/>
                </a:solidFill>
                <a:highlight>
                  <a:schemeClr val="dk1"/>
                </a:highlight>
                <a:latin typeface="Courier New"/>
                <a:ea typeface="Courier New"/>
                <a:cs typeface="Courier New"/>
                <a:sym typeface="Courier New"/>
              </a:rPr>
              <a:t> </a:t>
            </a:r>
            <a:r>
              <a:rPr lang="es" sz="1750">
                <a:solidFill>
                  <a:srgbClr val="4FC1FF"/>
                </a:solidFill>
                <a:highlight>
                  <a:schemeClr val="dk1"/>
                </a:highlight>
                <a:latin typeface="Courier New"/>
                <a:ea typeface="Courier New"/>
                <a:cs typeface="Courier New"/>
                <a:sym typeface="Courier New"/>
              </a:rPr>
              <a:t>dt</a:t>
            </a:r>
            <a:r>
              <a:rPr lang="es" sz="1750">
                <a:solidFill>
                  <a:srgbClr val="D4D4D4"/>
                </a:solidFill>
                <a:highlight>
                  <a:schemeClr val="dk1"/>
                </a:highlight>
                <a:latin typeface="Courier New"/>
                <a:ea typeface="Courier New"/>
                <a:cs typeface="Courier New"/>
                <a:sym typeface="Courier New"/>
              </a:rPr>
              <a:t> = </a:t>
            </a:r>
            <a:r>
              <a:rPr lang="es" sz="1750">
                <a:solidFill>
                  <a:srgbClr val="4FC1FF"/>
                </a:solidFill>
                <a:highlight>
                  <a:schemeClr val="dk1"/>
                </a:highlight>
                <a:latin typeface="Courier New"/>
                <a:ea typeface="Courier New"/>
                <a:cs typeface="Courier New"/>
                <a:sym typeface="Courier New"/>
              </a:rPr>
              <a:t>DateTime</a:t>
            </a:r>
            <a:r>
              <a:rPr lang="es" sz="1750">
                <a:solidFill>
                  <a:srgbClr val="D4D4D4"/>
                </a:solidFill>
                <a:highlight>
                  <a:schemeClr val="dk1"/>
                </a:highlight>
                <a:latin typeface="Courier New"/>
                <a:ea typeface="Courier New"/>
                <a:cs typeface="Courier New"/>
                <a:sym typeface="Courier New"/>
              </a:rPr>
              <a:t>.</a:t>
            </a:r>
            <a:r>
              <a:rPr lang="es" sz="1750">
                <a:solidFill>
                  <a:srgbClr val="DCDCAA"/>
                </a:solidFill>
                <a:highlight>
                  <a:schemeClr val="dk1"/>
                </a:highlight>
                <a:latin typeface="Courier New"/>
                <a:ea typeface="Courier New"/>
                <a:cs typeface="Courier New"/>
                <a:sym typeface="Courier New"/>
              </a:rPr>
              <a:t>now</a:t>
            </a:r>
            <a:r>
              <a:rPr lang="es" sz="1750">
                <a:solidFill>
                  <a:srgbClr val="D4D4D4"/>
                </a:solidFill>
                <a:highlight>
                  <a:schemeClr val="dk1"/>
                </a:highlight>
                <a:latin typeface="Courier New"/>
                <a:ea typeface="Courier New"/>
                <a:cs typeface="Courier New"/>
                <a:sym typeface="Courier New"/>
              </a:rPr>
              <a:t>();</a:t>
            </a:r>
            <a:endParaRPr sz="17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7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750">
                <a:solidFill>
                  <a:srgbClr val="9CDCFE"/>
                </a:solidFill>
                <a:highlight>
                  <a:schemeClr val="dk1"/>
                </a:highlight>
                <a:latin typeface="Courier New"/>
                <a:ea typeface="Courier New"/>
                <a:cs typeface="Courier New"/>
                <a:sym typeface="Courier New"/>
              </a:rPr>
              <a:t>console</a:t>
            </a:r>
            <a:r>
              <a:rPr lang="es" sz="1750">
                <a:solidFill>
                  <a:srgbClr val="D4D4D4"/>
                </a:solidFill>
                <a:highlight>
                  <a:schemeClr val="dk1"/>
                </a:highlight>
                <a:latin typeface="Courier New"/>
                <a:ea typeface="Courier New"/>
                <a:cs typeface="Courier New"/>
                <a:sym typeface="Courier New"/>
              </a:rPr>
              <a:t>.</a:t>
            </a:r>
            <a:r>
              <a:rPr lang="es" sz="1750">
                <a:solidFill>
                  <a:srgbClr val="DCDCAA"/>
                </a:solidFill>
                <a:highlight>
                  <a:schemeClr val="dk1"/>
                </a:highlight>
                <a:latin typeface="Courier New"/>
                <a:ea typeface="Courier New"/>
                <a:cs typeface="Courier New"/>
                <a:sym typeface="Courier New"/>
              </a:rPr>
              <a:t>log</a:t>
            </a:r>
            <a:r>
              <a:rPr lang="es" sz="1750">
                <a:solidFill>
                  <a:srgbClr val="D4D4D4"/>
                </a:solidFill>
                <a:highlight>
                  <a:schemeClr val="dk1"/>
                </a:highlight>
                <a:latin typeface="Courier New"/>
                <a:ea typeface="Courier New"/>
                <a:cs typeface="Courier New"/>
                <a:sym typeface="Courier New"/>
              </a:rPr>
              <a:t>( </a:t>
            </a:r>
            <a:r>
              <a:rPr lang="es" sz="1750">
                <a:solidFill>
                  <a:srgbClr val="4FC1FF"/>
                </a:solidFill>
                <a:highlight>
                  <a:schemeClr val="dk1"/>
                </a:highlight>
                <a:latin typeface="Courier New"/>
                <a:ea typeface="Courier New"/>
                <a:cs typeface="Courier New"/>
                <a:sym typeface="Courier New"/>
              </a:rPr>
              <a:t>dt</a:t>
            </a:r>
            <a:r>
              <a:rPr lang="es" sz="1750">
                <a:solidFill>
                  <a:srgbClr val="D4D4D4"/>
                </a:solidFill>
                <a:highlight>
                  <a:schemeClr val="dk1"/>
                </a:highlight>
                <a:latin typeface="Courier New"/>
                <a:ea typeface="Courier New"/>
                <a:cs typeface="Courier New"/>
                <a:sym typeface="Courier New"/>
              </a:rPr>
              <a:t>.</a:t>
            </a:r>
            <a:r>
              <a:rPr lang="es" sz="1750">
                <a:solidFill>
                  <a:srgbClr val="9CDCFE"/>
                </a:solidFill>
                <a:highlight>
                  <a:schemeClr val="dk1"/>
                </a:highlight>
                <a:latin typeface="Courier New"/>
                <a:ea typeface="Courier New"/>
                <a:cs typeface="Courier New"/>
                <a:sym typeface="Courier New"/>
              </a:rPr>
              <a:t>zoneName</a:t>
            </a:r>
            <a:r>
              <a:rPr lang="es" sz="1750">
                <a:solidFill>
                  <a:srgbClr val="D4D4D4"/>
                </a:solidFill>
                <a:highlight>
                  <a:schemeClr val="dk1"/>
                </a:highlight>
                <a:latin typeface="Courier New"/>
                <a:ea typeface="Courier New"/>
                <a:cs typeface="Courier New"/>
                <a:sym typeface="Courier New"/>
              </a:rPr>
              <a:t> ) </a:t>
            </a:r>
            <a:r>
              <a:rPr lang="es" sz="1750">
                <a:solidFill>
                  <a:srgbClr val="6A9955"/>
                </a:solidFill>
                <a:highlight>
                  <a:schemeClr val="dk1"/>
                </a:highlight>
                <a:latin typeface="Courier New"/>
                <a:ea typeface="Courier New"/>
                <a:cs typeface="Courier New"/>
                <a:sym typeface="Courier New"/>
              </a:rPr>
              <a:t>// America/Buenos_Aires</a:t>
            </a:r>
            <a:endParaRPr sz="175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750">
                <a:solidFill>
                  <a:srgbClr val="9CDCFE"/>
                </a:solidFill>
                <a:highlight>
                  <a:schemeClr val="dk1"/>
                </a:highlight>
                <a:latin typeface="Courier New"/>
                <a:ea typeface="Courier New"/>
                <a:cs typeface="Courier New"/>
                <a:sym typeface="Courier New"/>
              </a:rPr>
              <a:t>console</a:t>
            </a:r>
            <a:r>
              <a:rPr lang="es" sz="1750">
                <a:solidFill>
                  <a:srgbClr val="D4D4D4"/>
                </a:solidFill>
                <a:highlight>
                  <a:schemeClr val="dk1"/>
                </a:highlight>
                <a:latin typeface="Courier New"/>
                <a:ea typeface="Courier New"/>
                <a:cs typeface="Courier New"/>
                <a:sym typeface="Courier New"/>
              </a:rPr>
              <a:t>.</a:t>
            </a:r>
            <a:r>
              <a:rPr lang="es" sz="1750">
                <a:solidFill>
                  <a:srgbClr val="DCDCAA"/>
                </a:solidFill>
                <a:highlight>
                  <a:schemeClr val="dk1"/>
                </a:highlight>
                <a:latin typeface="Courier New"/>
                <a:ea typeface="Courier New"/>
                <a:cs typeface="Courier New"/>
                <a:sym typeface="Courier New"/>
              </a:rPr>
              <a:t>log</a:t>
            </a:r>
            <a:r>
              <a:rPr lang="es" sz="1750">
                <a:solidFill>
                  <a:srgbClr val="D4D4D4"/>
                </a:solidFill>
                <a:highlight>
                  <a:schemeClr val="dk1"/>
                </a:highlight>
                <a:latin typeface="Courier New"/>
                <a:ea typeface="Courier New"/>
                <a:cs typeface="Courier New"/>
                <a:sym typeface="Courier New"/>
              </a:rPr>
              <a:t>( </a:t>
            </a:r>
            <a:r>
              <a:rPr lang="es" sz="1750">
                <a:solidFill>
                  <a:srgbClr val="4FC1FF"/>
                </a:solidFill>
                <a:highlight>
                  <a:schemeClr val="dk1"/>
                </a:highlight>
                <a:latin typeface="Courier New"/>
                <a:ea typeface="Courier New"/>
                <a:cs typeface="Courier New"/>
                <a:sym typeface="Courier New"/>
              </a:rPr>
              <a:t>dt</a:t>
            </a:r>
            <a:r>
              <a:rPr lang="es" sz="1750">
                <a:solidFill>
                  <a:srgbClr val="D4D4D4"/>
                </a:solidFill>
                <a:highlight>
                  <a:schemeClr val="dk1"/>
                </a:highlight>
                <a:latin typeface="Courier New"/>
                <a:ea typeface="Courier New"/>
                <a:cs typeface="Courier New"/>
                <a:sym typeface="Courier New"/>
              </a:rPr>
              <a:t>.</a:t>
            </a:r>
            <a:r>
              <a:rPr lang="es" sz="1750">
                <a:solidFill>
                  <a:srgbClr val="9CDCFE"/>
                </a:solidFill>
                <a:highlight>
                  <a:schemeClr val="dk1"/>
                </a:highlight>
                <a:latin typeface="Courier New"/>
                <a:ea typeface="Courier New"/>
                <a:cs typeface="Courier New"/>
                <a:sym typeface="Courier New"/>
              </a:rPr>
              <a:t>daysInMonth</a:t>
            </a:r>
            <a:r>
              <a:rPr lang="es" sz="1750">
                <a:solidFill>
                  <a:srgbClr val="D4D4D4"/>
                </a:solidFill>
                <a:highlight>
                  <a:schemeClr val="dk1"/>
                </a:highlight>
                <a:latin typeface="Courier New"/>
                <a:ea typeface="Courier New"/>
                <a:cs typeface="Courier New"/>
                <a:sym typeface="Courier New"/>
              </a:rPr>
              <a:t> ) </a:t>
            </a:r>
            <a:r>
              <a:rPr lang="es" sz="1750">
                <a:solidFill>
                  <a:srgbClr val="6A9955"/>
                </a:solidFill>
                <a:highlight>
                  <a:schemeClr val="dk1"/>
                </a:highlight>
                <a:latin typeface="Courier New"/>
                <a:ea typeface="Courier New"/>
                <a:cs typeface="Courier New"/>
                <a:sym typeface="Courier New"/>
              </a:rPr>
              <a:t>// 31</a:t>
            </a:r>
            <a:endParaRPr sz="1650">
              <a:solidFill>
                <a:srgbClr val="569CD6"/>
              </a:solidFill>
              <a:highlight>
                <a:schemeClr val="dk1"/>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8"/>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8"/>
          <p:cNvSpPr txBox="1"/>
          <p:nvPr/>
        </p:nvSpPr>
        <p:spPr>
          <a:xfrm>
            <a:off x="3914975" y="711763"/>
            <a:ext cx="4721700" cy="69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Formatear la fecha</a:t>
            </a:r>
            <a:endParaRPr sz="3700" b="1">
              <a:solidFill>
                <a:schemeClr val="dk1"/>
              </a:solidFill>
              <a:latin typeface="DM Sans"/>
              <a:ea typeface="DM Sans"/>
              <a:cs typeface="DM Sans"/>
              <a:sym typeface="DM Sans"/>
            </a:endParaRPr>
          </a:p>
        </p:txBody>
      </p:sp>
      <p:sp>
        <p:nvSpPr>
          <p:cNvPr id="474" name="Google Shape;474;p68"/>
          <p:cNvSpPr txBox="1"/>
          <p:nvPr/>
        </p:nvSpPr>
        <p:spPr>
          <a:xfrm>
            <a:off x="3914975" y="1630338"/>
            <a:ext cx="4211400" cy="280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a:latin typeface="DM Sans"/>
                <a:ea typeface="DM Sans"/>
                <a:cs typeface="DM Sans"/>
                <a:sym typeface="DM Sans"/>
              </a:rPr>
              <a:t>En general, vamos a querer mostrar nuestra fecha en un formato legible acorde a nuestra necesidad. </a:t>
            </a:r>
            <a:endParaRPr sz="13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00">
                <a:latin typeface="DM Sans"/>
                <a:ea typeface="DM Sans"/>
                <a:cs typeface="DM Sans"/>
                <a:sym typeface="DM Sans"/>
              </a:rPr>
              <a:t>Para esto, el más común es el método .toLocaleString() que ajusta la fecha a un formato sencillo y genérico. </a:t>
            </a:r>
            <a:endParaRPr sz="13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00">
                <a:latin typeface="DM Sans"/>
                <a:ea typeface="DM Sans"/>
                <a:cs typeface="DM Sans"/>
                <a:sym typeface="DM Sans"/>
              </a:rPr>
              <a:t>Sin embargo, Luxon posee una lista de presets con distintos formatos posibles, el cual podemos elegir y enviar por parámetro al método .toLocaleString(). </a:t>
            </a:r>
            <a:endParaRPr sz="13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00">
                <a:latin typeface="DM Sans"/>
                <a:ea typeface="DM Sans"/>
                <a:cs typeface="DM Sans"/>
                <a:sym typeface="DM Sans"/>
              </a:rPr>
              <a:t>Adicionalmente, puedes concatenar previamente el método .setLocale para cambiar el idioma de presentación.</a:t>
            </a:r>
            <a:endParaRPr sz="13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475" name="Google Shape;475;p68"/>
          <p:cNvPicPr preferRelativeResize="0"/>
          <p:nvPr/>
        </p:nvPicPr>
        <p:blipFill>
          <a:blip r:embed="rId3">
            <a:alphaModFix/>
          </a:blip>
          <a:stretch>
            <a:fillRect/>
          </a:stretch>
        </p:blipFill>
        <p:spPr>
          <a:xfrm>
            <a:off x="475500" y="1451274"/>
            <a:ext cx="2982225" cy="2240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Formatear la fecha</a:t>
            </a:r>
            <a:endParaRPr sz="2800" b="1">
              <a:solidFill>
                <a:schemeClr val="dk1"/>
              </a:solidFill>
              <a:latin typeface="DM Sans"/>
              <a:ea typeface="DM Sans"/>
              <a:cs typeface="DM Sans"/>
              <a:sym typeface="DM Sans"/>
            </a:endParaRPr>
          </a:p>
        </p:txBody>
      </p:sp>
      <p:sp>
        <p:nvSpPr>
          <p:cNvPr id="481" name="Google Shape;481;p69"/>
          <p:cNvSpPr txBox="1"/>
          <p:nvPr/>
        </p:nvSpPr>
        <p:spPr>
          <a:xfrm>
            <a:off x="475500" y="1068575"/>
            <a:ext cx="4486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Les presentamos un ejemplo tomando al día Viernes 14 de Octubre de 1983:</a:t>
            </a:r>
            <a:endParaRPr sz="1350">
              <a:latin typeface="DM Sans"/>
              <a:ea typeface="DM Sans"/>
              <a:cs typeface="DM Sans"/>
              <a:sym typeface="DM Sans"/>
            </a:endParaRPr>
          </a:p>
        </p:txBody>
      </p:sp>
      <p:graphicFrame>
        <p:nvGraphicFramePr>
          <p:cNvPr id="482" name="Google Shape;482;p69"/>
          <p:cNvGraphicFramePr/>
          <p:nvPr/>
        </p:nvGraphicFramePr>
        <p:xfrm>
          <a:off x="501450" y="1909450"/>
          <a:ext cx="7239000" cy="2682150"/>
        </p:xfrm>
        <a:graphic>
          <a:graphicData uri="http://schemas.openxmlformats.org/drawingml/2006/table">
            <a:tbl>
              <a:tblPr>
                <a:noFill/>
                <a:tableStyleId>{F36A136D-C53A-46A6-A8A7-5671AB702BFE}</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s" sz="1300" b="1">
                          <a:latin typeface="DM Sans"/>
                          <a:ea typeface="DM Sans"/>
                          <a:cs typeface="DM Sans"/>
                          <a:sym typeface="DM Sans"/>
                        </a:rPr>
                        <a:t>Nombre</a:t>
                      </a:r>
                      <a:endParaRPr sz="1300" b="1">
                        <a:latin typeface="DM Sans"/>
                        <a:ea typeface="DM Sans"/>
                        <a:cs typeface="DM Sans"/>
                        <a:sym typeface="DM Sans"/>
                      </a:endParaRPr>
                    </a:p>
                  </a:txBody>
                  <a:tcPr marL="91425" marR="91425" marT="91425" marB="91425">
                    <a:solidFill>
                      <a:schemeClr val="accent6"/>
                    </a:solidFill>
                  </a:tcPr>
                </a:tc>
                <a:tc>
                  <a:txBody>
                    <a:bodyPr/>
                    <a:lstStyle/>
                    <a:p>
                      <a:pPr marL="0" lvl="0" indent="0" algn="ctr" rtl="0">
                        <a:spcBef>
                          <a:spcPts val="0"/>
                        </a:spcBef>
                        <a:spcAft>
                          <a:spcPts val="0"/>
                        </a:spcAft>
                        <a:buNone/>
                      </a:pPr>
                      <a:r>
                        <a:rPr lang="es" sz="1300" b="1">
                          <a:latin typeface="DM Sans"/>
                          <a:ea typeface="DM Sans"/>
                          <a:cs typeface="DM Sans"/>
                          <a:sym typeface="DM Sans"/>
                        </a:rPr>
                        <a:t>Descripción</a:t>
                      </a:r>
                      <a:endParaRPr sz="1300" b="1">
                        <a:latin typeface="DM Sans"/>
                        <a:ea typeface="DM Sans"/>
                        <a:cs typeface="DM Sans"/>
                        <a:sym typeface="DM Sans"/>
                      </a:endParaRPr>
                    </a:p>
                  </a:txBody>
                  <a:tcPr marL="91425" marR="91425" marT="91425" marB="91425">
                    <a:solidFill>
                      <a:schemeClr val="accent6"/>
                    </a:solidFill>
                  </a:tcPr>
                </a:tc>
                <a:tc>
                  <a:txBody>
                    <a:bodyPr/>
                    <a:lstStyle/>
                    <a:p>
                      <a:pPr marL="0" lvl="0" indent="0" algn="ctr" rtl="0">
                        <a:spcBef>
                          <a:spcPts val="0"/>
                        </a:spcBef>
                        <a:spcAft>
                          <a:spcPts val="0"/>
                        </a:spcAft>
                        <a:buNone/>
                      </a:pPr>
                      <a:r>
                        <a:rPr lang="es" sz="1300" b="1">
                          <a:latin typeface="DM Sans"/>
                          <a:ea typeface="DM Sans"/>
                          <a:cs typeface="DM Sans"/>
                          <a:sym typeface="DM Sans"/>
                        </a:rPr>
                        <a:t>Ejemplo</a:t>
                      </a:r>
                      <a:endParaRPr sz="1300" b="1">
                        <a:latin typeface="DM Sans"/>
                        <a:ea typeface="DM Sans"/>
                        <a:cs typeface="DM Sans"/>
                        <a:sym typeface="DM Sans"/>
                      </a:endParaRPr>
                    </a:p>
                  </a:txBody>
                  <a:tcPr marL="91425" marR="91425" marT="91425" marB="91425">
                    <a:solidFill>
                      <a:schemeClr val="accent6"/>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sz="1300">
                          <a:latin typeface="DM Sans"/>
                          <a:ea typeface="DM Sans"/>
                          <a:cs typeface="DM Sans"/>
                          <a:sym typeface="DM Sans"/>
                        </a:rPr>
                        <a:t>DATE_SHORT</a:t>
                      </a:r>
                      <a:endParaRPr sz="13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300">
                          <a:latin typeface="DM Sans"/>
                          <a:ea typeface="DM Sans"/>
                          <a:cs typeface="DM Sans"/>
                          <a:sym typeface="DM Sans"/>
                        </a:rPr>
                        <a:t>Fecha corta</a:t>
                      </a:r>
                      <a:endParaRPr sz="13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300">
                          <a:latin typeface="DM Sans"/>
                          <a:ea typeface="DM Sans"/>
                          <a:cs typeface="DM Sans"/>
                          <a:sym typeface="DM Sans"/>
                        </a:rPr>
                        <a:t>14/10/1993</a:t>
                      </a:r>
                      <a:endParaRPr sz="13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369325">
                <a:tc>
                  <a:txBody>
                    <a:bodyPr/>
                    <a:lstStyle/>
                    <a:p>
                      <a:pPr marL="0" lvl="0" indent="0" algn="l" rtl="0">
                        <a:spcBef>
                          <a:spcPts val="0"/>
                        </a:spcBef>
                        <a:spcAft>
                          <a:spcPts val="0"/>
                        </a:spcAft>
                        <a:buNone/>
                      </a:pPr>
                      <a:r>
                        <a:rPr lang="es" sz="1300">
                          <a:latin typeface="DM Sans"/>
                          <a:ea typeface="DM Sans"/>
                          <a:cs typeface="DM Sans"/>
                          <a:sym typeface="DM Sans"/>
                        </a:rPr>
                        <a:t>DATE_MED</a:t>
                      </a:r>
                      <a:endParaRPr sz="13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300">
                          <a:latin typeface="DM Sans"/>
                          <a:ea typeface="DM Sans"/>
                          <a:cs typeface="DM Sans"/>
                          <a:sym typeface="DM Sans"/>
                        </a:rPr>
                        <a:t>Fecha abreviada</a:t>
                      </a:r>
                      <a:endParaRPr sz="13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300">
                          <a:latin typeface="DM Sans"/>
                          <a:ea typeface="DM Sans"/>
                          <a:cs typeface="DM Sans"/>
                          <a:sym typeface="DM Sans"/>
                        </a:rPr>
                        <a:t>Oct 14, 1983</a:t>
                      </a:r>
                      <a:endParaRPr sz="13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sz="1300">
                          <a:latin typeface="DM Sans"/>
                          <a:ea typeface="DM Sans"/>
                          <a:cs typeface="DM Sans"/>
                          <a:sym typeface="DM Sans"/>
                        </a:rPr>
                        <a:t>DATE_MED_WITH_WEEKDAY</a:t>
                      </a:r>
                      <a:endParaRPr sz="13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300">
                          <a:latin typeface="DM Sans"/>
                          <a:ea typeface="DM Sans"/>
                          <a:cs typeface="DM Sans"/>
                          <a:sym typeface="DM Sans"/>
                        </a:rPr>
                        <a:t>Fecha abreviada con día de la semana abreviado</a:t>
                      </a:r>
                      <a:endParaRPr sz="13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300">
                          <a:latin typeface="DM Sans"/>
                          <a:ea typeface="DM Sans"/>
                          <a:cs typeface="DM Sans"/>
                          <a:sym typeface="DM Sans"/>
                        </a:rPr>
                        <a:t>Frid, Oct 14, 1983</a:t>
                      </a:r>
                      <a:endParaRPr sz="1300">
                        <a:latin typeface="DM Sans"/>
                        <a:ea typeface="DM Sans"/>
                        <a:cs typeface="DM Sans"/>
                        <a:sym typeface="DM Sans"/>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s" sz="1300">
                          <a:latin typeface="DM Sans"/>
                          <a:ea typeface="DM Sans"/>
                          <a:cs typeface="DM Sans"/>
                          <a:sym typeface="DM Sans"/>
                        </a:rPr>
                        <a:t>DATE_FULL</a:t>
                      </a:r>
                      <a:endParaRPr sz="13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300">
                          <a:latin typeface="DM Sans"/>
                          <a:ea typeface="DM Sans"/>
                          <a:cs typeface="DM Sans"/>
                          <a:sym typeface="DM Sans"/>
                        </a:rPr>
                        <a:t>Fecha completa</a:t>
                      </a:r>
                      <a:endParaRPr sz="13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300">
                          <a:latin typeface="DM Sans"/>
                          <a:ea typeface="DM Sans"/>
                          <a:cs typeface="DM Sans"/>
                          <a:sym typeface="DM Sans"/>
                        </a:rPr>
                        <a:t>October 14,1983</a:t>
                      </a:r>
                      <a:endParaRPr sz="1300">
                        <a:latin typeface="DM Sans"/>
                        <a:ea typeface="DM Sans"/>
                        <a:cs typeface="DM Sans"/>
                        <a:sym typeface="DM Sans"/>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s" sz="1300">
                          <a:latin typeface="DM Sans"/>
                          <a:ea typeface="DM Sans"/>
                          <a:cs typeface="DM Sans"/>
                          <a:sym typeface="DM Sans"/>
                        </a:rPr>
                        <a:t>DATE_HUGE</a:t>
                      </a:r>
                      <a:endParaRPr sz="13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300">
                          <a:latin typeface="DM Sans"/>
                          <a:ea typeface="DM Sans"/>
                          <a:cs typeface="DM Sans"/>
                          <a:sym typeface="DM Sans"/>
                        </a:rPr>
                        <a:t>Fecha completa con día de la semana completo</a:t>
                      </a:r>
                      <a:endParaRPr sz="13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300">
                          <a:latin typeface="DM Sans"/>
                          <a:ea typeface="DM Sans"/>
                          <a:cs typeface="DM Sans"/>
                          <a:sym typeface="DM Sans"/>
                        </a:rPr>
                        <a:t>Friday, October 14, 1983</a:t>
                      </a:r>
                      <a:endParaRPr sz="1300">
                        <a:latin typeface="DM Sans"/>
                        <a:ea typeface="DM Sans"/>
                        <a:cs typeface="DM Sans"/>
                        <a:sym typeface="DM Sans"/>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0"/>
          <p:cNvSpPr txBox="1"/>
          <p:nvPr/>
        </p:nvSpPr>
        <p:spPr>
          <a:xfrm>
            <a:off x="501450" y="4125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Formatear la fecha</a:t>
            </a:r>
            <a:endParaRPr sz="3000" b="1">
              <a:solidFill>
                <a:schemeClr val="dk1"/>
              </a:solidFill>
              <a:latin typeface="DM Sans"/>
              <a:ea typeface="DM Sans"/>
              <a:cs typeface="DM Sans"/>
              <a:sym typeface="DM Sans"/>
            </a:endParaRPr>
          </a:p>
        </p:txBody>
      </p:sp>
      <p:sp>
        <p:nvSpPr>
          <p:cNvPr id="488" name="Google Shape;488;p70"/>
          <p:cNvSpPr txBox="1"/>
          <p:nvPr/>
        </p:nvSpPr>
        <p:spPr>
          <a:xfrm>
            <a:off x="475500" y="2448850"/>
            <a:ext cx="5051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latin typeface="DM Sans"/>
              <a:ea typeface="DM Sans"/>
              <a:cs typeface="DM Sans"/>
              <a:sym typeface="DM Sans"/>
            </a:endParaRPr>
          </a:p>
        </p:txBody>
      </p:sp>
      <p:sp>
        <p:nvSpPr>
          <p:cNvPr id="489" name="Google Shape;489;p70"/>
          <p:cNvSpPr txBox="1"/>
          <p:nvPr/>
        </p:nvSpPr>
        <p:spPr>
          <a:xfrm>
            <a:off x="475500" y="1129075"/>
            <a:ext cx="7358100" cy="2453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a:solidFill>
                  <a:srgbClr val="569CD6"/>
                </a:solidFill>
                <a:highlight>
                  <a:schemeClr val="dk1"/>
                </a:highlight>
                <a:latin typeface="Courier New"/>
                <a:ea typeface="Courier New"/>
                <a:cs typeface="Courier New"/>
                <a:sym typeface="Courier New"/>
              </a:rPr>
              <a:t>const</a:t>
            </a:r>
            <a:r>
              <a:rPr lang="es">
                <a:solidFill>
                  <a:srgbClr val="D4D4D4"/>
                </a:solidFill>
                <a:highlight>
                  <a:schemeClr val="dk1"/>
                </a:highlight>
                <a:latin typeface="Courier New"/>
                <a:ea typeface="Courier New"/>
                <a:cs typeface="Courier New"/>
                <a:sym typeface="Courier New"/>
              </a:rPr>
              <a:t> </a:t>
            </a:r>
            <a:r>
              <a:rPr lang="es">
                <a:solidFill>
                  <a:srgbClr val="4FC1FF"/>
                </a:solidFill>
                <a:highlight>
                  <a:schemeClr val="dk1"/>
                </a:highlight>
                <a:latin typeface="Courier New"/>
                <a:ea typeface="Courier New"/>
                <a:cs typeface="Courier New"/>
                <a:sym typeface="Courier New"/>
              </a:rPr>
              <a:t>dt</a:t>
            </a:r>
            <a:r>
              <a:rPr lang="es">
                <a:solidFill>
                  <a:srgbClr val="D4D4D4"/>
                </a:solidFill>
                <a:highlight>
                  <a:schemeClr val="dk1"/>
                </a:highlight>
                <a:latin typeface="Courier New"/>
                <a:ea typeface="Courier New"/>
                <a:cs typeface="Courier New"/>
                <a:sym typeface="Courier New"/>
              </a:rPr>
              <a:t> = </a:t>
            </a:r>
            <a:r>
              <a:rPr lang="es">
                <a:solidFill>
                  <a:srgbClr val="4FC1FF"/>
                </a:solidFill>
                <a:highlight>
                  <a:schemeClr val="dk1"/>
                </a:highlight>
                <a:latin typeface="Courier New"/>
                <a:ea typeface="Courier New"/>
                <a:cs typeface="Courier New"/>
                <a:sym typeface="Courier New"/>
              </a:rPr>
              <a:t>DateTime</a:t>
            </a:r>
            <a:r>
              <a:rPr lang="es">
                <a:solidFill>
                  <a:srgbClr val="D4D4D4"/>
                </a:solidFill>
                <a:highlight>
                  <a:schemeClr val="dk1"/>
                </a:highlight>
                <a:latin typeface="Courier New"/>
                <a:ea typeface="Courier New"/>
                <a:cs typeface="Courier New"/>
                <a:sym typeface="Courier New"/>
              </a:rPr>
              <a:t>.</a:t>
            </a:r>
            <a:r>
              <a:rPr lang="es">
                <a:solidFill>
                  <a:srgbClr val="DCDCAA"/>
                </a:solidFill>
                <a:highlight>
                  <a:schemeClr val="dk1"/>
                </a:highlight>
                <a:latin typeface="Courier New"/>
                <a:ea typeface="Courier New"/>
                <a:cs typeface="Courier New"/>
                <a:sym typeface="Courier New"/>
              </a:rPr>
              <a:t>now</a:t>
            </a:r>
            <a:r>
              <a:rPr lang="es">
                <a:solidFill>
                  <a:srgbClr val="D4D4D4"/>
                </a:solidFill>
                <a:highlight>
                  <a:schemeClr val="dk1"/>
                </a:highlight>
                <a:latin typeface="Courier New"/>
                <a:ea typeface="Courier New"/>
                <a:cs typeface="Courier New"/>
                <a:sym typeface="Courier New"/>
              </a:rPr>
              <a:t>();</a:t>
            </a:r>
            <a:endParaRPr>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a:solidFill>
                  <a:srgbClr val="4FC1FF"/>
                </a:solidFill>
                <a:highlight>
                  <a:schemeClr val="dk1"/>
                </a:highlight>
                <a:latin typeface="Courier New"/>
                <a:ea typeface="Courier New"/>
                <a:cs typeface="Courier New"/>
                <a:sym typeface="Courier New"/>
              </a:rPr>
              <a:t>dt</a:t>
            </a:r>
            <a:r>
              <a:rPr lang="es">
                <a:solidFill>
                  <a:srgbClr val="D4D4D4"/>
                </a:solidFill>
                <a:highlight>
                  <a:schemeClr val="dk1"/>
                </a:highlight>
                <a:latin typeface="Courier New"/>
                <a:ea typeface="Courier New"/>
                <a:cs typeface="Courier New"/>
                <a:sym typeface="Courier New"/>
              </a:rPr>
              <a:t>.</a:t>
            </a:r>
            <a:r>
              <a:rPr lang="es">
                <a:solidFill>
                  <a:srgbClr val="DCDCAA"/>
                </a:solidFill>
                <a:highlight>
                  <a:schemeClr val="dk1"/>
                </a:highlight>
                <a:latin typeface="Courier New"/>
                <a:ea typeface="Courier New"/>
                <a:cs typeface="Courier New"/>
                <a:sym typeface="Courier New"/>
              </a:rPr>
              <a:t>toLocaleString</a:t>
            </a:r>
            <a:r>
              <a:rPr lang="es">
                <a:solidFill>
                  <a:srgbClr val="D4D4D4"/>
                </a:solidFill>
                <a:highlight>
                  <a:schemeClr val="dk1"/>
                </a:highlight>
                <a:latin typeface="Courier New"/>
                <a:ea typeface="Courier New"/>
                <a:cs typeface="Courier New"/>
                <a:sym typeface="Courier New"/>
              </a:rPr>
              <a:t>()  </a:t>
            </a:r>
            <a:r>
              <a:rPr lang="es">
                <a:solidFill>
                  <a:srgbClr val="6A9955"/>
                </a:solidFill>
                <a:highlight>
                  <a:schemeClr val="dk1"/>
                </a:highlight>
                <a:latin typeface="Courier New"/>
                <a:ea typeface="Courier New"/>
                <a:cs typeface="Courier New"/>
                <a:sym typeface="Courier New"/>
              </a:rPr>
              <a:t>// 25/1/2022</a:t>
            </a:r>
            <a:endParaRPr>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a:solidFill>
                  <a:srgbClr val="4FC1FF"/>
                </a:solidFill>
                <a:highlight>
                  <a:schemeClr val="dk1"/>
                </a:highlight>
                <a:latin typeface="Courier New"/>
                <a:ea typeface="Courier New"/>
                <a:cs typeface="Courier New"/>
                <a:sym typeface="Courier New"/>
              </a:rPr>
              <a:t>dt</a:t>
            </a:r>
            <a:r>
              <a:rPr lang="es">
                <a:solidFill>
                  <a:srgbClr val="D4D4D4"/>
                </a:solidFill>
                <a:highlight>
                  <a:schemeClr val="dk1"/>
                </a:highlight>
                <a:latin typeface="Courier New"/>
                <a:ea typeface="Courier New"/>
                <a:cs typeface="Courier New"/>
                <a:sym typeface="Courier New"/>
              </a:rPr>
              <a:t>.</a:t>
            </a:r>
            <a:r>
              <a:rPr lang="es">
                <a:solidFill>
                  <a:srgbClr val="DCDCAA"/>
                </a:solidFill>
                <a:highlight>
                  <a:schemeClr val="dk1"/>
                </a:highlight>
                <a:latin typeface="Courier New"/>
                <a:ea typeface="Courier New"/>
                <a:cs typeface="Courier New"/>
                <a:sym typeface="Courier New"/>
              </a:rPr>
              <a:t>toLocaleString</a:t>
            </a:r>
            <a:r>
              <a:rPr lang="es">
                <a:solidFill>
                  <a:srgbClr val="D4D4D4"/>
                </a:solidFill>
                <a:highlight>
                  <a:schemeClr val="dk1"/>
                </a:highlight>
                <a:latin typeface="Courier New"/>
                <a:ea typeface="Courier New"/>
                <a:cs typeface="Courier New"/>
                <a:sym typeface="Courier New"/>
              </a:rPr>
              <a:t>(</a:t>
            </a:r>
            <a:r>
              <a:rPr lang="es">
                <a:solidFill>
                  <a:srgbClr val="4FC1FF"/>
                </a:solidFill>
                <a:highlight>
                  <a:schemeClr val="dk1"/>
                </a:highlight>
                <a:latin typeface="Courier New"/>
                <a:ea typeface="Courier New"/>
                <a:cs typeface="Courier New"/>
                <a:sym typeface="Courier New"/>
              </a:rPr>
              <a:t>DateTime</a:t>
            </a:r>
            <a:r>
              <a:rPr lang="es">
                <a:solidFill>
                  <a:srgbClr val="D4D4D4"/>
                </a:solidFill>
                <a:highlight>
                  <a:schemeClr val="dk1"/>
                </a:highlight>
                <a:latin typeface="Courier New"/>
                <a:ea typeface="Courier New"/>
                <a:cs typeface="Courier New"/>
                <a:sym typeface="Courier New"/>
              </a:rPr>
              <a:t>.</a:t>
            </a:r>
            <a:r>
              <a:rPr lang="es">
                <a:solidFill>
                  <a:srgbClr val="4FC1FF"/>
                </a:solidFill>
                <a:highlight>
                  <a:schemeClr val="dk1"/>
                </a:highlight>
                <a:latin typeface="Courier New"/>
                <a:ea typeface="Courier New"/>
                <a:cs typeface="Courier New"/>
                <a:sym typeface="Courier New"/>
              </a:rPr>
              <a:t>DATE_FULL</a:t>
            </a:r>
            <a:r>
              <a:rPr lang="es">
                <a:solidFill>
                  <a:srgbClr val="D4D4D4"/>
                </a:solidFill>
                <a:highlight>
                  <a:schemeClr val="dk1"/>
                </a:highlight>
                <a:latin typeface="Courier New"/>
                <a:ea typeface="Courier New"/>
                <a:cs typeface="Courier New"/>
                <a:sym typeface="Courier New"/>
              </a:rPr>
              <a:t>)  </a:t>
            </a:r>
            <a:r>
              <a:rPr lang="es">
                <a:solidFill>
                  <a:srgbClr val="6A9955"/>
                </a:solidFill>
                <a:highlight>
                  <a:schemeClr val="dk1"/>
                </a:highlight>
                <a:latin typeface="Courier New"/>
                <a:ea typeface="Courier New"/>
                <a:cs typeface="Courier New"/>
                <a:sym typeface="Courier New"/>
              </a:rPr>
              <a:t>// 25 de enero de 2022</a:t>
            </a:r>
            <a:endParaRPr>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a:solidFill>
                  <a:srgbClr val="4FC1FF"/>
                </a:solidFill>
                <a:highlight>
                  <a:schemeClr val="dk1"/>
                </a:highlight>
                <a:latin typeface="Courier New"/>
                <a:ea typeface="Courier New"/>
                <a:cs typeface="Courier New"/>
                <a:sym typeface="Courier New"/>
              </a:rPr>
              <a:t>dt</a:t>
            </a:r>
            <a:r>
              <a:rPr lang="es">
                <a:solidFill>
                  <a:srgbClr val="D4D4D4"/>
                </a:solidFill>
                <a:highlight>
                  <a:schemeClr val="dk1"/>
                </a:highlight>
                <a:latin typeface="Courier New"/>
                <a:ea typeface="Courier New"/>
                <a:cs typeface="Courier New"/>
                <a:sym typeface="Courier New"/>
              </a:rPr>
              <a:t>.</a:t>
            </a:r>
            <a:r>
              <a:rPr lang="es">
                <a:solidFill>
                  <a:srgbClr val="DCDCAA"/>
                </a:solidFill>
                <a:highlight>
                  <a:schemeClr val="dk1"/>
                </a:highlight>
                <a:latin typeface="Courier New"/>
                <a:ea typeface="Courier New"/>
                <a:cs typeface="Courier New"/>
                <a:sym typeface="Courier New"/>
              </a:rPr>
              <a:t>toLocaleString</a:t>
            </a:r>
            <a:r>
              <a:rPr lang="es">
                <a:solidFill>
                  <a:srgbClr val="D4D4D4"/>
                </a:solidFill>
                <a:highlight>
                  <a:schemeClr val="dk1"/>
                </a:highlight>
                <a:latin typeface="Courier New"/>
                <a:ea typeface="Courier New"/>
                <a:cs typeface="Courier New"/>
                <a:sym typeface="Courier New"/>
              </a:rPr>
              <a:t>(</a:t>
            </a:r>
            <a:r>
              <a:rPr lang="es">
                <a:solidFill>
                  <a:srgbClr val="4FC1FF"/>
                </a:solidFill>
                <a:highlight>
                  <a:schemeClr val="dk1"/>
                </a:highlight>
                <a:latin typeface="Courier New"/>
                <a:ea typeface="Courier New"/>
                <a:cs typeface="Courier New"/>
                <a:sym typeface="Courier New"/>
              </a:rPr>
              <a:t>DateTime</a:t>
            </a:r>
            <a:r>
              <a:rPr lang="es">
                <a:solidFill>
                  <a:srgbClr val="D4D4D4"/>
                </a:solidFill>
                <a:highlight>
                  <a:schemeClr val="dk1"/>
                </a:highlight>
                <a:latin typeface="Courier New"/>
                <a:ea typeface="Courier New"/>
                <a:cs typeface="Courier New"/>
                <a:sym typeface="Courier New"/>
              </a:rPr>
              <a:t>.</a:t>
            </a:r>
            <a:r>
              <a:rPr lang="es">
                <a:solidFill>
                  <a:srgbClr val="4FC1FF"/>
                </a:solidFill>
                <a:highlight>
                  <a:schemeClr val="dk1"/>
                </a:highlight>
                <a:latin typeface="Courier New"/>
                <a:ea typeface="Courier New"/>
                <a:cs typeface="Courier New"/>
                <a:sym typeface="Courier New"/>
              </a:rPr>
              <a:t>TIME_SIMPLE</a:t>
            </a:r>
            <a:r>
              <a:rPr lang="es">
                <a:solidFill>
                  <a:srgbClr val="D4D4D4"/>
                </a:solidFill>
                <a:highlight>
                  <a:schemeClr val="dk1"/>
                </a:highlight>
                <a:latin typeface="Courier New"/>
                <a:ea typeface="Courier New"/>
                <a:cs typeface="Courier New"/>
                <a:sym typeface="Courier New"/>
              </a:rPr>
              <a:t>)  </a:t>
            </a:r>
            <a:r>
              <a:rPr lang="es">
                <a:solidFill>
                  <a:srgbClr val="6A9955"/>
                </a:solidFill>
                <a:highlight>
                  <a:schemeClr val="dk1"/>
                </a:highlight>
                <a:latin typeface="Courier New"/>
                <a:ea typeface="Courier New"/>
                <a:cs typeface="Courier New"/>
                <a:sym typeface="Courier New"/>
              </a:rPr>
              <a:t>// 12:51</a:t>
            </a:r>
            <a:endParaRPr>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a:solidFill>
                  <a:srgbClr val="4FC1FF"/>
                </a:solidFill>
                <a:highlight>
                  <a:schemeClr val="dk1"/>
                </a:highlight>
                <a:latin typeface="Courier New"/>
                <a:ea typeface="Courier New"/>
                <a:cs typeface="Courier New"/>
                <a:sym typeface="Courier New"/>
              </a:rPr>
              <a:t>dt</a:t>
            </a:r>
            <a:r>
              <a:rPr lang="es">
                <a:solidFill>
                  <a:srgbClr val="D4D4D4"/>
                </a:solidFill>
                <a:highlight>
                  <a:schemeClr val="dk1"/>
                </a:highlight>
                <a:latin typeface="Courier New"/>
                <a:ea typeface="Courier New"/>
                <a:cs typeface="Courier New"/>
                <a:sym typeface="Courier New"/>
              </a:rPr>
              <a:t>.</a:t>
            </a:r>
            <a:r>
              <a:rPr lang="es">
                <a:solidFill>
                  <a:srgbClr val="DCDCAA"/>
                </a:solidFill>
                <a:highlight>
                  <a:schemeClr val="dk1"/>
                </a:highlight>
                <a:latin typeface="Courier New"/>
                <a:ea typeface="Courier New"/>
                <a:cs typeface="Courier New"/>
                <a:sym typeface="Courier New"/>
              </a:rPr>
              <a:t>setLocale</a:t>
            </a:r>
            <a:r>
              <a:rPr lang="es">
                <a:solidFill>
                  <a:srgbClr val="D4D4D4"/>
                </a:solidFill>
                <a:highlight>
                  <a:schemeClr val="dk1"/>
                </a:highlight>
                <a:latin typeface="Courier New"/>
                <a:ea typeface="Courier New"/>
                <a:cs typeface="Courier New"/>
                <a:sym typeface="Courier New"/>
              </a:rPr>
              <a:t>(</a:t>
            </a:r>
            <a:r>
              <a:rPr lang="es">
                <a:solidFill>
                  <a:srgbClr val="CE9178"/>
                </a:solidFill>
                <a:highlight>
                  <a:schemeClr val="dk1"/>
                </a:highlight>
                <a:latin typeface="Courier New"/>
                <a:ea typeface="Courier New"/>
                <a:cs typeface="Courier New"/>
                <a:sym typeface="Courier New"/>
              </a:rPr>
              <a:t>'en'</a:t>
            </a:r>
            <a:r>
              <a:rPr lang="es">
                <a:solidFill>
                  <a:srgbClr val="D4D4D4"/>
                </a:solidFill>
                <a:highlight>
                  <a:schemeClr val="dk1"/>
                </a:highlight>
                <a:latin typeface="Courier New"/>
                <a:ea typeface="Courier New"/>
                <a:cs typeface="Courier New"/>
                <a:sym typeface="Courier New"/>
              </a:rPr>
              <a:t>).</a:t>
            </a:r>
            <a:r>
              <a:rPr lang="es">
                <a:solidFill>
                  <a:srgbClr val="DCDCAA"/>
                </a:solidFill>
                <a:highlight>
                  <a:schemeClr val="dk1"/>
                </a:highlight>
                <a:latin typeface="Courier New"/>
                <a:ea typeface="Courier New"/>
                <a:cs typeface="Courier New"/>
                <a:sym typeface="Courier New"/>
              </a:rPr>
              <a:t>toLocaleString</a:t>
            </a:r>
            <a:r>
              <a:rPr lang="es">
                <a:solidFill>
                  <a:srgbClr val="D4D4D4"/>
                </a:solidFill>
                <a:highlight>
                  <a:schemeClr val="dk1"/>
                </a:highlight>
                <a:latin typeface="Courier New"/>
                <a:ea typeface="Courier New"/>
                <a:cs typeface="Courier New"/>
                <a:sym typeface="Courier New"/>
              </a:rPr>
              <a:t>(</a:t>
            </a:r>
            <a:r>
              <a:rPr lang="es">
                <a:solidFill>
                  <a:srgbClr val="4FC1FF"/>
                </a:solidFill>
                <a:highlight>
                  <a:schemeClr val="dk1"/>
                </a:highlight>
                <a:latin typeface="Courier New"/>
                <a:ea typeface="Courier New"/>
                <a:cs typeface="Courier New"/>
                <a:sym typeface="Courier New"/>
              </a:rPr>
              <a:t>DateTime</a:t>
            </a:r>
            <a:r>
              <a:rPr lang="es">
                <a:solidFill>
                  <a:srgbClr val="D4D4D4"/>
                </a:solidFill>
                <a:highlight>
                  <a:schemeClr val="dk1"/>
                </a:highlight>
                <a:latin typeface="Courier New"/>
                <a:ea typeface="Courier New"/>
                <a:cs typeface="Courier New"/>
                <a:sym typeface="Courier New"/>
              </a:rPr>
              <a:t>.</a:t>
            </a:r>
            <a:r>
              <a:rPr lang="es">
                <a:solidFill>
                  <a:srgbClr val="4FC1FF"/>
                </a:solidFill>
                <a:highlight>
                  <a:schemeClr val="dk1"/>
                </a:highlight>
                <a:latin typeface="Courier New"/>
                <a:ea typeface="Courier New"/>
                <a:cs typeface="Courier New"/>
                <a:sym typeface="Courier New"/>
              </a:rPr>
              <a:t>DATE_FULL</a:t>
            </a:r>
            <a:r>
              <a:rPr lang="es">
                <a:solidFill>
                  <a:srgbClr val="D4D4D4"/>
                </a:solidFill>
                <a:highlight>
                  <a:schemeClr val="dk1"/>
                </a:highlight>
                <a:latin typeface="Courier New"/>
                <a:ea typeface="Courier New"/>
                <a:cs typeface="Courier New"/>
                <a:sym typeface="Courier New"/>
              </a:rPr>
              <a:t>)  </a:t>
            </a:r>
            <a:endParaRPr>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a:solidFill>
                  <a:srgbClr val="6A9955"/>
                </a:solidFill>
                <a:highlight>
                  <a:schemeClr val="dk1"/>
                </a:highlight>
                <a:latin typeface="Courier New"/>
                <a:ea typeface="Courier New"/>
                <a:cs typeface="Courier New"/>
                <a:sym typeface="Courier New"/>
              </a:rPr>
              <a:t>// January 25, 2022</a:t>
            </a:r>
            <a:endParaRPr>
              <a:solidFill>
                <a:srgbClr val="569CD6"/>
              </a:solidFill>
              <a:highlight>
                <a:srgbClr val="000000"/>
              </a:highlight>
              <a:latin typeface="Courier New"/>
              <a:ea typeface="Courier New"/>
              <a:cs typeface="Courier New"/>
              <a:sym typeface="Courier New"/>
            </a:endParaRPr>
          </a:p>
        </p:txBody>
      </p:sp>
      <p:sp>
        <p:nvSpPr>
          <p:cNvPr id="490" name="Google Shape;490;p70"/>
          <p:cNvSpPr txBox="1"/>
          <p:nvPr/>
        </p:nvSpPr>
        <p:spPr>
          <a:xfrm>
            <a:off x="475500" y="3840200"/>
            <a:ext cx="4565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Puedes acceder al listado de presets aquí </a:t>
            </a:r>
            <a:r>
              <a:rPr lang="es" sz="1300" u="sng">
                <a:solidFill>
                  <a:schemeClr val="hlink"/>
                </a:solidFill>
                <a:latin typeface="DM Sans"/>
                <a:ea typeface="DM Sans"/>
                <a:cs typeface="DM Sans"/>
                <a:sym typeface="DM Sans"/>
                <a:hlinkClick r:id="rId3"/>
              </a:rPr>
              <a:t>https://moment.github.io/luxon/#/formatting?id=presets</a:t>
            </a:r>
            <a:endParaRPr sz="1300" u="sng">
              <a:solidFill>
                <a:schemeClr val="accent5"/>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1"/>
          <p:cNvSpPr txBox="1"/>
          <p:nvPr/>
        </p:nvSpPr>
        <p:spPr>
          <a:xfrm>
            <a:off x="475500" y="593875"/>
            <a:ext cx="49872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Transformación</a:t>
            </a:r>
            <a:endParaRPr sz="3200" b="1">
              <a:solidFill>
                <a:schemeClr val="dk1"/>
              </a:solidFill>
              <a:latin typeface="DM Sans"/>
              <a:ea typeface="DM Sans"/>
              <a:cs typeface="DM Sans"/>
              <a:sym typeface="DM Sans"/>
            </a:endParaRPr>
          </a:p>
        </p:txBody>
      </p:sp>
      <p:sp>
        <p:nvSpPr>
          <p:cNvPr id="496" name="Google Shape;496;p71"/>
          <p:cNvSpPr/>
          <p:nvPr/>
        </p:nvSpPr>
        <p:spPr>
          <a:xfrm>
            <a:off x="4725325" y="0"/>
            <a:ext cx="4418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569CD6"/>
                </a:solidFill>
                <a:highlight>
                  <a:schemeClr val="dk1"/>
                </a:highlight>
                <a:latin typeface="Courier New"/>
                <a:ea typeface="Courier New"/>
                <a:cs typeface="Courier New"/>
                <a:sym typeface="Courier New"/>
              </a:rPr>
              <a:t>const</a:t>
            </a:r>
            <a:r>
              <a:rPr lang="es" sz="1050">
                <a:solidFill>
                  <a:srgbClr val="D4D4D4"/>
                </a:solidFill>
                <a:highlight>
                  <a:schemeClr val="dk1"/>
                </a:highlight>
                <a:latin typeface="Courier New"/>
                <a:ea typeface="Courier New"/>
                <a:cs typeface="Courier New"/>
                <a:sym typeface="Courier New"/>
              </a:rPr>
              <a:t> </a:t>
            </a:r>
            <a:r>
              <a:rPr lang="es" sz="1050">
                <a:solidFill>
                  <a:srgbClr val="4FC1FF"/>
                </a:solidFill>
                <a:highlight>
                  <a:schemeClr val="dk1"/>
                </a:highlight>
                <a:latin typeface="Courier New"/>
                <a:ea typeface="Courier New"/>
                <a:cs typeface="Courier New"/>
                <a:sym typeface="Courier New"/>
              </a:rPr>
              <a:t>dt</a:t>
            </a:r>
            <a:r>
              <a:rPr lang="es" sz="1050">
                <a:solidFill>
                  <a:srgbClr val="D4D4D4"/>
                </a:solidFill>
                <a:highlight>
                  <a:schemeClr val="dk1"/>
                </a:highlight>
                <a:latin typeface="Courier New"/>
                <a:ea typeface="Courier New"/>
                <a:cs typeface="Courier New"/>
                <a:sym typeface="Courier New"/>
              </a:rPr>
              <a:t> = </a:t>
            </a:r>
            <a:r>
              <a:rPr lang="es" sz="1050">
                <a:solidFill>
                  <a:srgbClr val="4FC1FF"/>
                </a:solidFill>
                <a:highlight>
                  <a:schemeClr val="dk1"/>
                </a:highlight>
                <a:latin typeface="Courier New"/>
                <a:ea typeface="Courier New"/>
                <a:cs typeface="Courier New"/>
                <a:sym typeface="Courier New"/>
              </a:rPr>
              <a:t>DateTime</a:t>
            </a:r>
            <a:r>
              <a:rPr lang="es" sz="1050">
                <a:solidFill>
                  <a:srgbClr val="D4D4D4"/>
                </a:solidFill>
                <a:highlight>
                  <a:schemeClr val="dk1"/>
                </a:highlight>
                <a:latin typeface="Courier New"/>
                <a:ea typeface="Courier New"/>
                <a:cs typeface="Courier New"/>
                <a:sym typeface="Courier New"/>
              </a:rPr>
              <a:t>.</a:t>
            </a:r>
            <a:r>
              <a:rPr lang="es" sz="1050">
                <a:solidFill>
                  <a:srgbClr val="DCDCAA"/>
                </a:solidFill>
                <a:highlight>
                  <a:schemeClr val="dk1"/>
                </a:highlight>
                <a:latin typeface="Courier New"/>
                <a:ea typeface="Courier New"/>
                <a:cs typeface="Courier New"/>
                <a:sym typeface="Courier New"/>
              </a:rPr>
              <a:t>now</a:t>
            </a:r>
            <a:r>
              <a:rPr lang="es"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CDCFE"/>
                </a:solidFill>
                <a:highlight>
                  <a:schemeClr val="dk1"/>
                </a:highlight>
                <a:latin typeface="Courier New"/>
                <a:ea typeface="Courier New"/>
                <a:cs typeface="Courier New"/>
                <a:sym typeface="Courier New"/>
              </a:rPr>
              <a:t>console</a:t>
            </a:r>
            <a:r>
              <a:rPr lang="es" sz="1050">
                <a:solidFill>
                  <a:srgbClr val="D4D4D4"/>
                </a:solidFill>
                <a:highlight>
                  <a:schemeClr val="dk1"/>
                </a:highlight>
                <a:latin typeface="Courier New"/>
                <a:ea typeface="Courier New"/>
                <a:cs typeface="Courier New"/>
                <a:sym typeface="Courier New"/>
              </a:rPr>
              <a:t>.</a:t>
            </a:r>
            <a:r>
              <a:rPr lang="es" sz="1050">
                <a:solidFill>
                  <a:srgbClr val="DCDCAA"/>
                </a:solidFill>
                <a:highlight>
                  <a:schemeClr val="dk1"/>
                </a:highlight>
                <a:latin typeface="Courier New"/>
                <a:ea typeface="Courier New"/>
                <a:cs typeface="Courier New"/>
                <a:sym typeface="Courier New"/>
              </a:rPr>
              <a:t>log</a:t>
            </a:r>
            <a:r>
              <a:rPr lang="es" sz="1050">
                <a:solidFill>
                  <a:srgbClr val="D4D4D4"/>
                </a:solidFill>
                <a:highlight>
                  <a:schemeClr val="dk1"/>
                </a:highlight>
                <a:latin typeface="Courier New"/>
                <a:ea typeface="Courier New"/>
                <a:cs typeface="Courier New"/>
                <a:sym typeface="Courier New"/>
              </a:rPr>
              <a:t>( </a:t>
            </a:r>
            <a:r>
              <a:rPr lang="es" sz="1050">
                <a:solidFill>
                  <a:srgbClr val="4FC1FF"/>
                </a:solidFill>
                <a:highlight>
                  <a:schemeClr val="dk1"/>
                </a:highlight>
                <a:latin typeface="Courier New"/>
                <a:ea typeface="Courier New"/>
                <a:cs typeface="Courier New"/>
                <a:sym typeface="Courier New"/>
              </a:rPr>
              <a:t>dt</a:t>
            </a:r>
            <a:r>
              <a:rPr lang="es" sz="1050">
                <a:solidFill>
                  <a:srgbClr val="D4D4D4"/>
                </a:solidFill>
                <a:highlight>
                  <a:schemeClr val="dk1"/>
                </a:highlight>
                <a:latin typeface="Courier New"/>
                <a:ea typeface="Courier New"/>
                <a:cs typeface="Courier New"/>
                <a:sym typeface="Courier New"/>
              </a:rPr>
              <a:t>.</a:t>
            </a:r>
            <a:r>
              <a:rPr lang="es" sz="1050">
                <a:solidFill>
                  <a:srgbClr val="DCDCAA"/>
                </a:solidFill>
                <a:highlight>
                  <a:schemeClr val="dk1"/>
                </a:highlight>
                <a:latin typeface="Courier New"/>
                <a:ea typeface="Courier New"/>
                <a:cs typeface="Courier New"/>
                <a:sym typeface="Courier New"/>
              </a:rPr>
              <a:t>toLocaleString</a:t>
            </a:r>
            <a:r>
              <a:rPr lang="es" sz="1050">
                <a:solidFill>
                  <a:srgbClr val="D4D4D4"/>
                </a:solidFill>
                <a:highlight>
                  <a:schemeClr val="dk1"/>
                </a:highlight>
                <a:latin typeface="Courier New"/>
                <a:ea typeface="Courier New"/>
                <a:cs typeface="Courier New"/>
                <a:sym typeface="Courier New"/>
              </a:rPr>
              <a:t>(</a:t>
            </a:r>
            <a:r>
              <a:rPr lang="es" sz="1050">
                <a:solidFill>
                  <a:srgbClr val="4FC1FF"/>
                </a:solidFill>
                <a:highlight>
                  <a:schemeClr val="dk1"/>
                </a:highlight>
                <a:latin typeface="Courier New"/>
                <a:ea typeface="Courier New"/>
                <a:cs typeface="Courier New"/>
                <a:sym typeface="Courier New"/>
              </a:rPr>
              <a:t>DateTime</a:t>
            </a:r>
            <a:r>
              <a:rPr lang="es" sz="1050">
                <a:solidFill>
                  <a:srgbClr val="D4D4D4"/>
                </a:solidFill>
                <a:highlight>
                  <a:schemeClr val="dk1"/>
                </a:highlight>
                <a:latin typeface="Courier New"/>
                <a:ea typeface="Courier New"/>
                <a:cs typeface="Courier New"/>
                <a:sym typeface="Courier New"/>
              </a:rPr>
              <a:t>.</a:t>
            </a:r>
            <a:r>
              <a:rPr lang="es" sz="1050">
                <a:solidFill>
                  <a:srgbClr val="4FC1FF"/>
                </a:solidFill>
                <a:highlight>
                  <a:schemeClr val="dk1"/>
                </a:highlight>
                <a:latin typeface="Courier New"/>
                <a:ea typeface="Courier New"/>
                <a:cs typeface="Courier New"/>
                <a:sym typeface="Courier New"/>
              </a:rPr>
              <a:t>DATETIME_SHORT</a:t>
            </a:r>
            <a:r>
              <a:rPr lang="es" sz="1050">
                <a:solidFill>
                  <a:srgbClr val="D4D4D4"/>
                </a:solidFill>
                <a:highlight>
                  <a:schemeClr val="dk1"/>
                </a:highlight>
                <a:latin typeface="Courier New"/>
                <a:ea typeface="Courier New"/>
                <a:cs typeface="Courier New"/>
                <a:sym typeface="Courier New"/>
              </a:rPr>
              <a:t>) )</a:t>
            </a:r>
            <a:endParaRPr sz="10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6A9955"/>
                </a:solidFill>
                <a:highlight>
                  <a:schemeClr val="dk1"/>
                </a:highlight>
                <a:latin typeface="Courier New"/>
                <a:ea typeface="Courier New"/>
                <a:cs typeface="Courier New"/>
                <a:sym typeface="Courier New"/>
              </a:rPr>
              <a:t>// 25/1/2022 14:21</a:t>
            </a:r>
            <a:endParaRPr sz="105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569CD6"/>
                </a:solidFill>
                <a:highlight>
                  <a:schemeClr val="dk1"/>
                </a:highlight>
                <a:latin typeface="Courier New"/>
                <a:ea typeface="Courier New"/>
                <a:cs typeface="Courier New"/>
                <a:sym typeface="Courier New"/>
              </a:rPr>
              <a:t>const</a:t>
            </a:r>
            <a:r>
              <a:rPr lang="es" sz="1050">
                <a:solidFill>
                  <a:srgbClr val="D4D4D4"/>
                </a:solidFill>
                <a:highlight>
                  <a:schemeClr val="dk1"/>
                </a:highlight>
                <a:latin typeface="Courier New"/>
                <a:ea typeface="Courier New"/>
                <a:cs typeface="Courier New"/>
                <a:sym typeface="Courier New"/>
              </a:rPr>
              <a:t> </a:t>
            </a:r>
            <a:r>
              <a:rPr lang="es" sz="1050">
                <a:solidFill>
                  <a:srgbClr val="4FC1FF"/>
                </a:solidFill>
                <a:highlight>
                  <a:schemeClr val="dk1"/>
                </a:highlight>
                <a:latin typeface="Courier New"/>
                <a:ea typeface="Courier New"/>
                <a:cs typeface="Courier New"/>
                <a:sym typeface="Courier New"/>
              </a:rPr>
              <a:t>suma</a:t>
            </a:r>
            <a:r>
              <a:rPr lang="es" sz="1050">
                <a:solidFill>
                  <a:srgbClr val="D4D4D4"/>
                </a:solidFill>
                <a:highlight>
                  <a:schemeClr val="dk1"/>
                </a:highlight>
                <a:latin typeface="Courier New"/>
                <a:ea typeface="Courier New"/>
                <a:cs typeface="Courier New"/>
                <a:sym typeface="Courier New"/>
              </a:rPr>
              <a:t> = </a:t>
            </a:r>
            <a:r>
              <a:rPr lang="es" sz="1050">
                <a:solidFill>
                  <a:srgbClr val="4FC1FF"/>
                </a:solidFill>
                <a:highlight>
                  <a:schemeClr val="dk1"/>
                </a:highlight>
                <a:latin typeface="Courier New"/>
                <a:ea typeface="Courier New"/>
                <a:cs typeface="Courier New"/>
                <a:sym typeface="Courier New"/>
              </a:rPr>
              <a:t>dt</a:t>
            </a:r>
            <a:r>
              <a:rPr lang="es" sz="1050">
                <a:solidFill>
                  <a:srgbClr val="D4D4D4"/>
                </a:solidFill>
                <a:highlight>
                  <a:schemeClr val="dk1"/>
                </a:highlight>
                <a:latin typeface="Courier New"/>
                <a:ea typeface="Courier New"/>
                <a:cs typeface="Courier New"/>
                <a:sym typeface="Courier New"/>
              </a:rPr>
              <a:t>.</a:t>
            </a:r>
            <a:r>
              <a:rPr lang="es" sz="1050">
                <a:solidFill>
                  <a:srgbClr val="DCDCAA"/>
                </a:solidFill>
                <a:highlight>
                  <a:schemeClr val="dk1"/>
                </a:highlight>
                <a:latin typeface="Courier New"/>
                <a:ea typeface="Courier New"/>
                <a:cs typeface="Courier New"/>
                <a:sym typeface="Courier New"/>
              </a:rPr>
              <a:t>plus</a:t>
            </a:r>
            <a:r>
              <a:rPr lang="es" sz="1050">
                <a:solidFill>
                  <a:srgbClr val="D4D4D4"/>
                </a:solidFill>
                <a:highlight>
                  <a:schemeClr val="dk1"/>
                </a:highlight>
                <a:latin typeface="Courier New"/>
                <a:ea typeface="Courier New"/>
                <a:cs typeface="Courier New"/>
                <a:sym typeface="Courier New"/>
              </a:rPr>
              <a:t>({ </a:t>
            </a:r>
            <a:r>
              <a:rPr lang="es" sz="1050">
                <a:solidFill>
                  <a:srgbClr val="9CDCFE"/>
                </a:solidFill>
                <a:highlight>
                  <a:schemeClr val="dk1"/>
                </a:highlight>
                <a:latin typeface="Courier New"/>
                <a:ea typeface="Courier New"/>
                <a:cs typeface="Courier New"/>
                <a:sym typeface="Courier New"/>
              </a:rPr>
              <a:t>hours:</a:t>
            </a:r>
            <a:r>
              <a:rPr lang="es" sz="1050">
                <a:solidFill>
                  <a:srgbClr val="D4D4D4"/>
                </a:solidFill>
                <a:highlight>
                  <a:schemeClr val="dk1"/>
                </a:highlight>
                <a:latin typeface="Courier New"/>
                <a:ea typeface="Courier New"/>
                <a:cs typeface="Courier New"/>
                <a:sym typeface="Courier New"/>
              </a:rPr>
              <a:t> </a:t>
            </a:r>
            <a:r>
              <a:rPr lang="es" sz="1050">
                <a:solidFill>
                  <a:srgbClr val="B5CEA8"/>
                </a:solidFill>
                <a:highlight>
                  <a:schemeClr val="dk1"/>
                </a:highlight>
                <a:latin typeface="Courier New"/>
                <a:ea typeface="Courier New"/>
                <a:cs typeface="Courier New"/>
                <a:sym typeface="Courier New"/>
              </a:rPr>
              <a:t>5</a:t>
            </a:r>
            <a:r>
              <a:rPr lang="es" sz="1050">
                <a:solidFill>
                  <a:srgbClr val="D4D4D4"/>
                </a:solidFill>
                <a:highlight>
                  <a:schemeClr val="dk1"/>
                </a:highlight>
                <a:latin typeface="Courier New"/>
                <a:ea typeface="Courier New"/>
                <a:cs typeface="Courier New"/>
                <a:sym typeface="Courier New"/>
              </a:rPr>
              <a:t>, </a:t>
            </a:r>
            <a:r>
              <a:rPr lang="es" sz="1050">
                <a:solidFill>
                  <a:srgbClr val="9CDCFE"/>
                </a:solidFill>
                <a:highlight>
                  <a:schemeClr val="dk1"/>
                </a:highlight>
                <a:latin typeface="Courier New"/>
                <a:ea typeface="Courier New"/>
                <a:cs typeface="Courier New"/>
                <a:sym typeface="Courier New"/>
              </a:rPr>
              <a:t>minutes:</a:t>
            </a:r>
            <a:r>
              <a:rPr lang="es" sz="1050">
                <a:solidFill>
                  <a:srgbClr val="D4D4D4"/>
                </a:solidFill>
                <a:highlight>
                  <a:schemeClr val="dk1"/>
                </a:highlight>
                <a:latin typeface="Courier New"/>
                <a:ea typeface="Courier New"/>
                <a:cs typeface="Courier New"/>
                <a:sym typeface="Courier New"/>
              </a:rPr>
              <a:t> </a:t>
            </a:r>
            <a:r>
              <a:rPr lang="es" sz="1050">
                <a:solidFill>
                  <a:srgbClr val="B5CEA8"/>
                </a:solidFill>
                <a:highlight>
                  <a:schemeClr val="dk1"/>
                </a:highlight>
                <a:latin typeface="Courier New"/>
                <a:ea typeface="Courier New"/>
                <a:cs typeface="Courier New"/>
                <a:sym typeface="Courier New"/>
              </a:rPr>
              <a:t>15</a:t>
            </a:r>
            <a:r>
              <a:rPr lang="es" sz="1050">
                <a:solidFill>
                  <a:srgbClr val="D4D4D4"/>
                </a:solidFill>
                <a:highlight>
                  <a:schemeClr val="dk1"/>
                </a:highlight>
                <a:latin typeface="Courier New"/>
                <a:ea typeface="Courier New"/>
                <a:cs typeface="Courier New"/>
                <a:sym typeface="Courier New"/>
              </a:rPr>
              <a:t> })</a:t>
            </a:r>
            <a:endParaRPr sz="10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CDCFE"/>
                </a:solidFill>
                <a:highlight>
                  <a:schemeClr val="dk1"/>
                </a:highlight>
                <a:latin typeface="Courier New"/>
                <a:ea typeface="Courier New"/>
                <a:cs typeface="Courier New"/>
                <a:sym typeface="Courier New"/>
              </a:rPr>
              <a:t>console</a:t>
            </a:r>
            <a:r>
              <a:rPr lang="es" sz="1050">
                <a:solidFill>
                  <a:srgbClr val="D4D4D4"/>
                </a:solidFill>
                <a:highlight>
                  <a:schemeClr val="dk1"/>
                </a:highlight>
                <a:latin typeface="Courier New"/>
                <a:ea typeface="Courier New"/>
                <a:cs typeface="Courier New"/>
                <a:sym typeface="Courier New"/>
              </a:rPr>
              <a:t>.</a:t>
            </a:r>
            <a:r>
              <a:rPr lang="es" sz="1050">
                <a:solidFill>
                  <a:srgbClr val="DCDCAA"/>
                </a:solidFill>
                <a:highlight>
                  <a:schemeClr val="dk1"/>
                </a:highlight>
                <a:latin typeface="Courier New"/>
                <a:ea typeface="Courier New"/>
                <a:cs typeface="Courier New"/>
                <a:sym typeface="Courier New"/>
              </a:rPr>
              <a:t>log</a:t>
            </a:r>
            <a:r>
              <a:rPr lang="es" sz="1050">
                <a:solidFill>
                  <a:srgbClr val="D4D4D4"/>
                </a:solidFill>
                <a:highlight>
                  <a:schemeClr val="dk1"/>
                </a:highlight>
                <a:latin typeface="Courier New"/>
                <a:ea typeface="Courier New"/>
                <a:cs typeface="Courier New"/>
                <a:sym typeface="Courier New"/>
              </a:rPr>
              <a:t>(</a:t>
            </a:r>
            <a:r>
              <a:rPr lang="es" sz="1050">
                <a:solidFill>
                  <a:srgbClr val="4FC1FF"/>
                </a:solidFill>
                <a:highlight>
                  <a:schemeClr val="dk1"/>
                </a:highlight>
                <a:latin typeface="Courier New"/>
                <a:ea typeface="Courier New"/>
                <a:cs typeface="Courier New"/>
                <a:sym typeface="Courier New"/>
              </a:rPr>
              <a:t>suma</a:t>
            </a:r>
            <a:r>
              <a:rPr lang="es" sz="1050">
                <a:solidFill>
                  <a:srgbClr val="D4D4D4"/>
                </a:solidFill>
                <a:highlight>
                  <a:schemeClr val="dk1"/>
                </a:highlight>
                <a:latin typeface="Courier New"/>
                <a:ea typeface="Courier New"/>
                <a:cs typeface="Courier New"/>
                <a:sym typeface="Courier New"/>
              </a:rPr>
              <a:t>.</a:t>
            </a:r>
            <a:r>
              <a:rPr lang="es" sz="1050">
                <a:solidFill>
                  <a:srgbClr val="DCDCAA"/>
                </a:solidFill>
                <a:highlight>
                  <a:schemeClr val="dk1"/>
                </a:highlight>
                <a:latin typeface="Courier New"/>
                <a:ea typeface="Courier New"/>
                <a:cs typeface="Courier New"/>
                <a:sym typeface="Courier New"/>
              </a:rPr>
              <a:t>toLocaleString</a:t>
            </a:r>
            <a:r>
              <a:rPr lang="es" sz="1050">
                <a:solidFill>
                  <a:srgbClr val="D4D4D4"/>
                </a:solidFill>
                <a:highlight>
                  <a:schemeClr val="dk1"/>
                </a:highlight>
                <a:latin typeface="Courier New"/>
                <a:ea typeface="Courier New"/>
                <a:cs typeface="Courier New"/>
                <a:sym typeface="Courier New"/>
              </a:rPr>
              <a:t>(</a:t>
            </a:r>
            <a:r>
              <a:rPr lang="es" sz="1050">
                <a:solidFill>
                  <a:srgbClr val="4FC1FF"/>
                </a:solidFill>
                <a:highlight>
                  <a:schemeClr val="dk1"/>
                </a:highlight>
                <a:latin typeface="Courier New"/>
                <a:ea typeface="Courier New"/>
                <a:cs typeface="Courier New"/>
                <a:sym typeface="Courier New"/>
              </a:rPr>
              <a:t>DateTime</a:t>
            </a:r>
            <a:r>
              <a:rPr lang="es" sz="1050">
                <a:solidFill>
                  <a:srgbClr val="D4D4D4"/>
                </a:solidFill>
                <a:highlight>
                  <a:schemeClr val="dk1"/>
                </a:highlight>
                <a:latin typeface="Courier New"/>
                <a:ea typeface="Courier New"/>
                <a:cs typeface="Courier New"/>
                <a:sym typeface="Courier New"/>
              </a:rPr>
              <a:t>.</a:t>
            </a:r>
            <a:r>
              <a:rPr lang="es" sz="1050">
                <a:solidFill>
                  <a:srgbClr val="4FC1FF"/>
                </a:solidFill>
                <a:highlight>
                  <a:schemeClr val="dk1"/>
                </a:highlight>
                <a:latin typeface="Courier New"/>
                <a:ea typeface="Courier New"/>
                <a:cs typeface="Courier New"/>
                <a:sym typeface="Courier New"/>
              </a:rPr>
              <a:t>DATETIME_SHORT</a:t>
            </a:r>
            <a:r>
              <a:rPr lang="es"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6A9955"/>
                </a:solidFill>
                <a:highlight>
                  <a:schemeClr val="dk1"/>
                </a:highlight>
                <a:latin typeface="Courier New"/>
                <a:ea typeface="Courier New"/>
                <a:cs typeface="Courier New"/>
                <a:sym typeface="Courier New"/>
              </a:rPr>
              <a:t>// 25/1/2022 19:36</a:t>
            </a:r>
            <a:endParaRPr sz="105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569CD6"/>
                </a:solidFill>
                <a:highlight>
                  <a:schemeClr val="dk1"/>
                </a:highlight>
                <a:latin typeface="Courier New"/>
                <a:ea typeface="Courier New"/>
                <a:cs typeface="Courier New"/>
                <a:sym typeface="Courier New"/>
              </a:rPr>
              <a:t>const</a:t>
            </a:r>
            <a:r>
              <a:rPr lang="es" sz="1050">
                <a:solidFill>
                  <a:srgbClr val="D4D4D4"/>
                </a:solidFill>
                <a:highlight>
                  <a:schemeClr val="dk1"/>
                </a:highlight>
                <a:latin typeface="Courier New"/>
                <a:ea typeface="Courier New"/>
                <a:cs typeface="Courier New"/>
                <a:sym typeface="Courier New"/>
              </a:rPr>
              <a:t> </a:t>
            </a:r>
            <a:r>
              <a:rPr lang="es" sz="1050">
                <a:solidFill>
                  <a:srgbClr val="4FC1FF"/>
                </a:solidFill>
                <a:highlight>
                  <a:schemeClr val="dk1"/>
                </a:highlight>
                <a:latin typeface="Courier New"/>
                <a:ea typeface="Courier New"/>
                <a:cs typeface="Courier New"/>
                <a:sym typeface="Courier New"/>
              </a:rPr>
              <a:t>resta</a:t>
            </a:r>
            <a:r>
              <a:rPr lang="es" sz="1050">
                <a:solidFill>
                  <a:srgbClr val="D4D4D4"/>
                </a:solidFill>
                <a:highlight>
                  <a:schemeClr val="dk1"/>
                </a:highlight>
                <a:latin typeface="Courier New"/>
                <a:ea typeface="Courier New"/>
                <a:cs typeface="Courier New"/>
                <a:sym typeface="Courier New"/>
              </a:rPr>
              <a:t> = </a:t>
            </a:r>
            <a:r>
              <a:rPr lang="es" sz="1050">
                <a:solidFill>
                  <a:srgbClr val="4FC1FF"/>
                </a:solidFill>
                <a:highlight>
                  <a:schemeClr val="dk1"/>
                </a:highlight>
                <a:latin typeface="Courier New"/>
                <a:ea typeface="Courier New"/>
                <a:cs typeface="Courier New"/>
                <a:sym typeface="Courier New"/>
              </a:rPr>
              <a:t>dt</a:t>
            </a:r>
            <a:r>
              <a:rPr lang="es" sz="1050">
                <a:solidFill>
                  <a:srgbClr val="D4D4D4"/>
                </a:solidFill>
                <a:highlight>
                  <a:schemeClr val="dk1"/>
                </a:highlight>
                <a:latin typeface="Courier New"/>
                <a:ea typeface="Courier New"/>
                <a:cs typeface="Courier New"/>
                <a:sym typeface="Courier New"/>
              </a:rPr>
              <a:t>.</a:t>
            </a:r>
            <a:r>
              <a:rPr lang="es" sz="1050">
                <a:solidFill>
                  <a:srgbClr val="DCDCAA"/>
                </a:solidFill>
                <a:highlight>
                  <a:schemeClr val="dk1"/>
                </a:highlight>
                <a:latin typeface="Courier New"/>
                <a:ea typeface="Courier New"/>
                <a:cs typeface="Courier New"/>
                <a:sym typeface="Courier New"/>
              </a:rPr>
              <a:t>minus</a:t>
            </a:r>
            <a:r>
              <a:rPr lang="es" sz="1050">
                <a:solidFill>
                  <a:srgbClr val="D4D4D4"/>
                </a:solidFill>
                <a:highlight>
                  <a:schemeClr val="dk1"/>
                </a:highlight>
                <a:latin typeface="Courier New"/>
                <a:ea typeface="Courier New"/>
                <a:cs typeface="Courier New"/>
                <a:sym typeface="Courier New"/>
              </a:rPr>
              <a:t>({ </a:t>
            </a:r>
            <a:r>
              <a:rPr lang="es" sz="1050">
                <a:solidFill>
                  <a:srgbClr val="9CDCFE"/>
                </a:solidFill>
                <a:highlight>
                  <a:schemeClr val="dk1"/>
                </a:highlight>
                <a:latin typeface="Courier New"/>
                <a:ea typeface="Courier New"/>
                <a:cs typeface="Courier New"/>
                <a:sym typeface="Courier New"/>
              </a:rPr>
              <a:t>month:</a:t>
            </a:r>
            <a:r>
              <a:rPr lang="es" sz="1050">
                <a:solidFill>
                  <a:srgbClr val="D4D4D4"/>
                </a:solidFill>
                <a:highlight>
                  <a:schemeClr val="dk1"/>
                </a:highlight>
                <a:latin typeface="Courier New"/>
                <a:ea typeface="Courier New"/>
                <a:cs typeface="Courier New"/>
                <a:sym typeface="Courier New"/>
              </a:rPr>
              <a:t> </a:t>
            </a:r>
            <a:r>
              <a:rPr lang="es" sz="1050">
                <a:solidFill>
                  <a:srgbClr val="B5CEA8"/>
                </a:solidFill>
                <a:highlight>
                  <a:schemeClr val="dk1"/>
                </a:highlight>
                <a:latin typeface="Courier New"/>
                <a:ea typeface="Courier New"/>
                <a:cs typeface="Courier New"/>
                <a:sym typeface="Courier New"/>
              </a:rPr>
              <a:t>2</a:t>
            </a:r>
            <a:r>
              <a:rPr lang="es" sz="1050">
                <a:solidFill>
                  <a:srgbClr val="D4D4D4"/>
                </a:solidFill>
                <a:highlight>
                  <a:schemeClr val="dk1"/>
                </a:highlight>
                <a:latin typeface="Courier New"/>
                <a:ea typeface="Courier New"/>
                <a:cs typeface="Courier New"/>
                <a:sym typeface="Courier New"/>
              </a:rPr>
              <a:t>, </a:t>
            </a:r>
            <a:r>
              <a:rPr lang="es" sz="1050">
                <a:solidFill>
                  <a:srgbClr val="9CDCFE"/>
                </a:solidFill>
                <a:highlight>
                  <a:schemeClr val="dk1"/>
                </a:highlight>
                <a:latin typeface="Courier New"/>
                <a:ea typeface="Courier New"/>
                <a:cs typeface="Courier New"/>
                <a:sym typeface="Courier New"/>
              </a:rPr>
              <a:t>days:</a:t>
            </a:r>
            <a:r>
              <a:rPr lang="es" sz="1050">
                <a:solidFill>
                  <a:srgbClr val="D4D4D4"/>
                </a:solidFill>
                <a:highlight>
                  <a:schemeClr val="dk1"/>
                </a:highlight>
                <a:latin typeface="Courier New"/>
                <a:ea typeface="Courier New"/>
                <a:cs typeface="Courier New"/>
                <a:sym typeface="Courier New"/>
              </a:rPr>
              <a:t> </a:t>
            </a:r>
            <a:r>
              <a:rPr lang="es" sz="1050">
                <a:solidFill>
                  <a:srgbClr val="B5CEA8"/>
                </a:solidFill>
                <a:highlight>
                  <a:schemeClr val="dk1"/>
                </a:highlight>
                <a:latin typeface="Courier New"/>
                <a:ea typeface="Courier New"/>
                <a:cs typeface="Courier New"/>
                <a:sym typeface="Courier New"/>
              </a:rPr>
              <a:t>10</a:t>
            </a:r>
            <a:r>
              <a:rPr lang="es" sz="1050">
                <a:solidFill>
                  <a:srgbClr val="D4D4D4"/>
                </a:solidFill>
                <a:highlight>
                  <a:schemeClr val="dk1"/>
                </a:highlight>
                <a:latin typeface="Courier New"/>
                <a:ea typeface="Courier New"/>
                <a:cs typeface="Courier New"/>
                <a:sym typeface="Courier New"/>
              </a:rPr>
              <a:t> })</a:t>
            </a:r>
            <a:endParaRPr sz="10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9CDCFE"/>
                </a:solidFill>
                <a:highlight>
                  <a:schemeClr val="dk1"/>
                </a:highlight>
                <a:latin typeface="Courier New"/>
                <a:ea typeface="Courier New"/>
                <a:cs typeface="Courier New"/>
                <a:sym typeface="Courier New"/>
              </a:rPr>
              <a:t>console</a:t>
            </a:r>
            <a:r>
              <a:rPr lang="es" sz="1050">
                <a:solidFill>
                  <a:srgbClr val="D4D4D4"/>
                </a:solidFill>
                <a:highlight>
                  <a:schemeClr val="dk1"/>
                </a:highlight>
                <a:latin typeface="Courier New"/>
                <a:ea typeface="Courier New"/>
                <a:cs typeface="Courier New"/>
                <a:sym typeface="Courier New"/>
              </a:rPr>
              <a:t>.</a:t>
            </a:r>
            <a:r>
              <a:rPr lang="es" sz="1050">
                <a:solidFill>
                  <a:srgbClr val="DCDCAA"/>
                </a:solidFill>
                <a:highlight>
                  <a:schemeClr val="dk1"/>
                </a:highlight>
                <a:latin typeface="Courier New"/>
                <a:ea typeface="Courier New"/>
                <a:cs typeface="Courier New"/>
                <a:sym typeface="Courier New"/>
              </a:rPr>
              <a:t>log</a:t>
            </a:r>
            <a:r>
              <a:rPr lang="es" sz="1050">
                <a:solidFill>
                  <a:srgbClr val="D4D4D4"/>
                </a:solidFill>
                <a:highlight>
                  <a:schemeClr val="dk1"/>
                </a:highlight>
                <a:latin typeface="Courier New"/>
                <a:ea typeface="Courier New"/>
                <a:cs typeface="Courier New"/>
                <a:sym typeface="Courier New"/>
              </a:rPr>
              <a:t>(</a:t>
            </a:r>
            <a:r>
              <a:rPr lang="es" sz="1050">
                <a:solidFill>
                  <a:srgbClr val="4FC1FF"/>
                </a:solidFill>
                <a:highlight>
                  <a:schemeClr val="dk1"/>
                </a:highlight>
                <a:latin typeface="Courier New"/>
                <a:ea typeface="Courier New"/>
                <a:cs typeface="Courier New"/>
                <a:sym typeface="Courier New"/>
              </a:rPr>
              <a:t>resta</a:t>
            </a:r>
            <a:r>
              <a:rPr lang="es" sz="1050">
                <a:solidFill>
                  <a:srgbClr val="D4D4D4"/>
                </a:solidFill>
                <a:highlight>
                  <a:schemeClr val="dk1"/>
                </a:highlight>
                <a:latin typeface="Courier New"/>
                <a:ea typeface="Courier New"/>
                <a:cs typeface="Courier New"/>
                <a:sym typeface="Courier New"/>
              </a:rPr>
              <a:t>.</a:t>
            </a:r>
            <a:r>
              <a:rPr lang="es" sz="1050">
                <a:solidFill>
                  <a:srgbClr val="DCDCAA"/>
                </a:solidFill>
                <a:highlight>
                  <a:schemeClr val="dk1"/>
                </a:highlight>
                <a:latin typeface="Courier New"/>
                <a:ea typeface="Courier New"/>
                <a:cs typeface="Courier New"/>
                <a:sym typeface="Courier New"/>
              </a:rPr>
              <a:t>toLocaleString</a:t>
            </a:r>
            <a:r>
              <a:rPr lang="es" sz="1050">
                <a:solidFill>
                  <a:srgbClr val="D4D4D4"/>
                </a:solidFill>
                <a:highlight>
                  <a:schemeClr val="dk1"/>
                </a:highlight>
                <a:latin typeface="Courier New"/>
                <a:ea typeface="Courier New"/>
                <a:cs typeface="Courier New"/>
                <a:sym typeface="Courier New"/>
              </a:rPr>
              <a:t>(</a:t>
            </a:r>
            <a:r>
              <a:rPr lang="es" sz="1050">
                <a:solidFill>
                  <a:srgbClr val="4FC1FF"/>
                </a:solidFill>
                <a:highlight>
                  <a:schemeClr val="dk1"/>
                </a:highlight>
                <a:latin typeface="Courier New"/>
                <a:ea typeface="Courier New"/>
                <a:cs typeface="Courier New"/>
                <a:sym typeface="Courier New"/>
              </a:rPr>
              <a:t>DateTime</a:t>
            </a:r>
            <a:r>
              <a:rPr lang="es" sz="1050">
                <a:solidFill>
                  <a:srgbClr val="D4D4D4"/>
                </a:solidFill>
                <a:highlight>
                  <a:schemeClr val="dk1"/>
                </a:highlight>
                <a:latin typeface="Courier New"/>
                <a:ea typeface="Courier New"/>
                <a:cs typeface="Courier New"/>
                <a:sym typeface="Courier New"/>
              </a:rPr>
              <a:t>.</a:t>
            </a:r>
            <a:r>
              <a:rPr lang="es" sz="1050">
                <a:solidFill>
                  <a:srgbClr val="4FC1FF"/>
                </a:solidFill>
                <a:highlight>
                  <a:schemeClr val="dk1"/>
                </a:highlight>
                <a:latin typeface="Courier New"/>
                <a:ea typeface="Courier New"/>
                <a:cs typeface="Courier New"/>
                <a:sym typeface="Courier New"/>
              </a:rPr>
              <a:t>DATETIME_SHORT</a:t>
            </a:r>
            <a:r>
              <a:rPr lang="es" sz="1050">
                <a:solidFill>
                  <a:srgbClr val="D4D4D4"/>
                </a:solidFill>
                <a:highlight>
                  <a:schemeClr val="dk1"/>
                </a:highlight>
                <a:latin typeface="Courier New"/>
                <a:ea typeface="Courier New"/>
                <a:cs typeface="Courier New"/>
                <a:sym typeface="Courier New"/>
              </a:rPr>
              <a:t>))</a:t>
            </a:r>
            <a:endParaRPr sz="10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6A9955"/>
                </a:solidFill>
                <a:highlight>
                  <a:schemeClr val="dk1"/>
                </a:highlight>
                <a:latin typeface="Courier New"/>
                <a:ea typeface="Courier New"/>
                <a:cs typeface="Courier New"/>
                <a:sym typeface="Courier New"/>
              </a:rPr>
              <a:t>// 15/11/2021 14:21</a:t>
            </a:r>
            <a:endParaRPr sz="1150">
              <a:solidFill>
                <a:srgbClr val="4FC1FF"/>
              </a:solidFill>
              <a:latin typeface="Courier New"/>
              <a:ea typeface="Courier New"/>
              <a:cs typeface="Courier New"/>
              <a:sym typeface="Courier New"/>
            </a:endParaRPr>
          </a:p>
        </p:txBody>
      </p:sp>
      <p:pic>
        <p:nvPicPr>
          <p:cNvPr id="497" name="Google Shape;497;p7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98" name="Google Shape;498;p71"/>
          <p:cNvSpPr txBox="1"/>
          <p:nvPr/>
        </p:nvSpPr>
        <p:spPr>
          <a:xfrm>
            <a:off x="549525" y="1607425"/>
            <a:ext cx="39459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Los objetos de Luxon son inmutables.</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Esto significa que los métodos de transformación no modifican la variable sobre la cual los aplicamos, sino que retornan nuevas instancias alteradas de ellos.</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Con los métodos plus y minus podemos obtener cálculos sobre las fechas de forma sencilla.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Pasamos un objeto con la cantidad de días, meses, horas, minutos, etc., que queramos sumar o restar a la fecha de referencia:</a:t>
            </a:r>
            <a:endParaRPr sz="1350">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2"/>
          <p:cNvSpPr txBox="1"/>
          <p:nvPr/>
        </p:nvSpPr>
        <p:spPr>
          <a:xfrm>
            <a:off x="475500" y="673600"/>
            <a:ext cx="50514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3200" b="1">
                <a:solidFill>
                  <a:schemeClr val="dk1"/>
                </a:solidFill>
                <a:latin typeface="DM Sans"/>
                <a:ea typeface="DM Sans"/>
                <a:cs typeface="DM Sans"/>
                <a:sym typeface="DM Sans"/>
              </a:rPr>
              <a:t>Transformación</a:t>
            </a:r>
            <a:endParaRPr sz="1350" b="1">
              <a:latin typeface="DM Sans"/>
              <a:ea typeface="DM Sans"/>
              <a:cs typeface="DM Sans"/>
              <a:sym typeface="DM Sans"/>
            </a:endParaRPr>
          </a:p>
        </p:txBody>
      </p:sp>
      <p:sp>
        <p:nvSpPr>
          <p:cNvPr id="504" name="Google Shape;504;p72"/>
          <p:cNvSpPr/>
          <p:nvPr/>
        </p:nvSpPr>
        <p:spPr>
          <a:xfrm>
            <a:off x="475500" y="2690250"/>
            <a:ext cx="5985300" cy="857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50">
                <a:solidFill>
                  <a:srgbClr val="569CD6"/>
                </a:solidFill>
                <a:highlight>
                  <a:schemeClr val="dk1"/>
                </a:highlight>
                <a:latin typeface="Courier New"/>
                <a:ea typeface="Courier New"/>
                <a:cs typeface="Courier New"/>
                <a:sym typeface="Courier New"/>
              </a:rPr>
              <a:t>const</a:t>
            </a:r>
            <a:r>
              <a:rPr lang="es" sz="1250">
                <a:solidFill>
                  <a:srgbClr val="D4D4D4"/>
                </a:solidFill>
                <a:highlight>
                  <a:schemeClr val="dk1"/>
                </a:highlight>
                <a:latin typeface="Courier New"/>
                <a:ea typeface="Courier New"/>
                <a:cs typeface="Courier New"/>
                <a:sym typeface="Courier New"/>
              </a:rPr>
              <a:t> </a:t>
            </a:r>
            <a:r>
              <a:rPr lang="es" sz="1250">
                <a:solidFill>
                  <a:srgbClr val="4FC1FF"/>
                </a:solidFill>
                <a:highlight>
                  <a:schemeClr val="dk1"/>
                </a:highlight>
                <a:latin typeface="Courier New"/>
                <a:ea typeface="Courier New"/>
                <a:cs typeface="Courier New"/>
                <a:sym typeface="Courier New"/>
              </a:rPr>
              <a:t>dt</a:t>
            </a:r>
            <a:r>
              <a:rPr lang="es" sz="1250">
                <a:solidFill>
                  <a:srgbClr val="D4D4D4"/>
                </a:solidFill>
                <a:highlight>
                  <a:schemeClr val="dk1"/>
                </a:highlight>
                <a:latin typeface="Courier New"/>
                <a:ea typeface="Courier New"/>
                <a:cs typeface="Courier New"/>
                <a:sym typeface="Courier New"/>
              </a:rPr>
              <a:t> = </a:t>
            </a:r>
            <a:r>
              <a:rPr lang="es" sz="1250">
                <a:solidFill>
                  <a:srgbClr val="4FC1FF"/>
                </a:solidFill>
                <a:highlight>
                  <a:schemeClr val="dk1"/>
                </a:highlight>
                <a:latin typeface="Courier New"/>
                <a:ea typeface="Courier New"/>
                <a:cs typeface="Courier New"/>
                <a:sym typeface="Courier New"/>
              </a:rPr>
              <a:t>DateTime</a:t>
            </a:r>
            <a:r>
              <a:rPr lang="es" sz="1250">
                <a:solidFill>
                  <a:srgbClr val="D4D4D4"/>
                </a:solidFill>
                <a:highlight>
                  <a:schemeClr val="dk1"/>
                </a:highlight>
                <a:latin typeface="Courier New"/>
                <a:ea typeface="Courier New"/>
                <a:cs typeface="Courier New"/>
                <a:sym typeface="Courier New"/>
              </a:rPr>
              <a:t>.</a:t>
            </a:r>
            <a:r>
              <a:rPr lang="es" sz="1250">
                <a:solidFill>
                  <a:srgbClr val="DCDCAA"/>
                </a:solidFill>
                <a:highlight>
                  <a:schemeClr val="dk1"/>
                </a:highlight>
                <a:latin typeface="Courier New"/>
                <a:ea typeface="Courier New"/>
                <a:cs typeface="Courier New"/>
                <a:sym typeface="Courier New"/>
              </a:rPr>
              <a:t>now</a:t>
            </a:r>
            <a:r>
              <a:rPr lang="es" sz="1250">
                <a:solidFill>
                  <a:srgbClr val="D4D4D4"/>
                </a:solidFill>
                <a:highlight>
                  <a:schemeClr val="dk1"/>
                </a:highlight>
                <a:latin typeface="Courier New"/>
                <a:ea typeface="Courier New"/>
                <a:cs typeface="Courier New"/>
                <a:sym typeface="Courier New"/>
              </a:rPr>
              <a:t>()</a:t>
            </a:r>
            <a:endParaRPr sz="12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4FC1FF"/>
                </a:solidFill>
                <a:highlight>
                  <a:schemeClr val="dk1"/>
                </a:highlight>
                <a:latin typeface="Courier New"/>
                <a:ea typeface="Courier New"/>
                <a:cs typeface="Courier New"/>
                <a:sym typeface="Courier New"/>
              </a:rPr>
              <a:t>dt</a:t>
            </a:r>
            <a:r>
              <a:rPr lang="es" sz="1250">
                <a:solidFill>
                  <a:srgbClr val="D4D4D4"/>
                </a:solidFill>
                <a:highlight>
                  <a:schemeClr val="dk1"/>
                </a:highlight>
                <a:latin typeface="Courier New"/>
                <a:ea typeface="Courier New"/>
                <a:cs typeface="Courier New"/>
                <a:sym typeface="Courier New"/>
              </a:rPr>
              <a:t>.</a:t>
            </a:r>
            <a:r>
              <a:rPr lang="es" sz="1250">
                <a:solidFill>
                  <a:srgbClr val="DCDCAA"/>
                </a:solidFill>
                <a:highlight>
                  <a:schemeClr val="dk1"/>
                </a:highlight>
                <a:latin typeface="Courier New"/>
                <a:ea typeface="Courier New"/>
                <a:cs typeface="Courier New"/>
                <a:sym typeface="Courier New"/>
              </a:rPr>
              <a:t>set</a:t>
            </a:r>
            <a:r>
              <a:rPr lang="es" sz="1250">
                <a:solidFill>
                  <a:srgbClr val="D4D4D4"/>
                </a:solidFill>
                <a:highlight>
                  <a:schemeClr val="dk1"/>
                </a:highlight>
                <a:latin typeface="Courier New"/>
                <a:ea typeface="Courier New"/>
                <a:cs typeface="Courier New"/>
                <a:sym typeface="Courier New"/>
              </a:rPr>
              <a:t>({</a:t>
            </a:r>
            <a:r>
              <a:rPr lang="es" sz="1250">
                <a:solidFill>
                  <a:srgbClr val="9CDCFE"/>
                </a:solidFill>
                <a:highlight>
                  <a:schemeClr val="dk1"/>
                </a:highlight>
                <a:latin typeface="Courier New"/>
                <a:ea typeface="Courier New"/>
                <a:cs typeface="Courier New"/>
                <a:sym typeface="Courier New"/>
              </a:rPr>
              <a:t>hour:</a:t>
            </a:r>
            <a:r>
              <a:rPr lang="es" sz="1250">
                <a:solidFill>
                  <a:srgbClr val="D4D4D4"/>
                </a:solidFill>
                <a:highlight>
                  <a:schemeClr val="dk1"/>
                </a:highlight>
                <a:latin typeface="Courier New"/>
                <a:ea typeface="Courier New"/>
                <a:cs typeface="Courier New"/>
                <a:sym typeface="Courier New"/>
              </a:rPr>
              <a:t> </a:t>
            </a:r>
            <a:r>
              <a:rPr lang="es" sz="1250">
                <a:solidFill>
                  <a:srgbClr val="B5CEA8"/>
                </a:solidFill>
                <a:highlight>
                  <a:schemeClr val="dk1"/>
                </a:highlight>
                <a:latin typeface="Courier New"/>
                <a:ea typeface="Courier New"/>
                <a:cs typeface="Courier New"/>
                <a:sym typeface="Courier New"/>
              </a:rPr>
              <a:t>3</a:t>
            </a:r>
            <a:r>
              <a:rPr lang="es" sz="1250">
                <a:solidFill>
                  <a:srgbClr val="D4D4D4"/>
                </a:solidFill>
                <a:highlight>
                  <a:schemeClr val="dk1"/>
                </a:highlight>
                <a:latin typeface="Courier New"/>
                <a:ea typeface="Courier New"/>
                <a:cs typeface="Courier New"/>
                <a:sym typeface="Courier New"/>
              </a:rPr>
              <a:t>}).</a:t>
            </a:r>
            <a:r>
              <a:rPr lang="es" sz="1250">
                <a:solidFill>
                  <a:srgbClr val="9CDCFE"/>
                </a:solidFill>
                <a:highlight>
                  <a:schemeClr val="dk1"/>
                </a:highlight>
                <a:latin typeface="Courier New"/>
                <a:ea typeface="Courier New"/>
                <a:cs typeface="Courier New"/>
                <a:sym typeface="Courier New"/>
              </a:rPr>
              <a:t>hour</a:t>
            </a:r>
            <a:r>
              <a:rPr lang="es" sz="1250">
                <a:solidFill>
                  <a:srgbClr val="D4D4D4"/>
                </a:solidFill>
                <a:highlight>
                  <a:schemeClr val="dk1"/>
                </a:highlight>
                <a:latin typeface="Courier New"/>
                <a:ea typeface="Courier New"/>
                <a:cs typeface="Courier New"/>
                <a:sym typeface="Courier New"/>
              </a:rPr>
              <a:t>   </a:t>
            </a:r>
            <a:r>
              <a:rPr lang="es" sz="1250">
                <a:solidFill>
                  <a:srgbClr val="6A9955"/>
                </a:solidFill>
                <a:highlight>
                  <a:schemeClr val="dk1"/>
                </a:highlight>
                <a:latin typeface="Courier New"/>
                <a:ea typeface="Courier New"/>
                <a:cs typeface="Courier New"/>
                <a:sym typeface="Courier New"/>
              </a:rPr>
              <a:t>//=&gt; 3</a:t>
            </a:r>
            <a:endParaRPr sz="1350">
              <a:solidFill>
                <a:srgbClr val="808080"/>
              </a:solidFill>
              <a:highlight>
                <a:schemeClr val="dk1"/>
              </a:highlight>
              <a:latin typeface="Courier New"/>
              <a:ea typeface="Courier New"/>
              <a:cs typeface="Courier New"/>
              <a:sym typeface="Courier New"/>
            </a:endParaRPr>
          </a:p>
        </p:txBody>
      </p:sp>
      <p:sp>
        <p:nvSpPr>
          <p:cNvPr id="505" name="Google Shape;505;p72"/>
          <p:cNvSpPr txBox="1"/>
          <p:nvPr/>
        </p:nvSpPr>
        <p:spPr>
          <a:xfrm>
            <a:off x="475500" y="1593000"/>
            <a:ext cx="4005900" cy="63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Se pueden crear nuevas instancias reemplazando propiedades específicas:</a:t>
            </a:r>
            <a:endParaRPr sz="135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3"/>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3"/>
          <p:cNvSpPr txBox="1"/>
          <p:nvPr/>
        </p:nvSpPr>
        <p:spPr>
          <a:xfrm>
            <a:off x="3649500" y="1104863"/>
            <a:ext cx="4987200" cy="69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La clase Duration</a:t>
            </a:r>
            <a:endParaRPr sz="3700" b="1">
              <a:solidFill>
                <a:schemeClr val="dk1"/>
              </a:solidFill>
              <a:latin typeface="DM Sans"/>
              <a:ea typeface="DM Sans"/>
              <a:cs typeface="DM Sans"/>
              <a:sym typeface="DM Sans"/>
            </a:endParaRPr>
          </a:p>
        </p:txBody>
      </p:sp>
      <p:sp>
        <p:nvSpPr>
          <p:cNvPr id="512" name="Google Shape;512;p73"/>
          <p:cNvSpPr txBox="1"/>
          <p:nvPr/>
        </p:nvSpPr>
        <p:spPr>
          <a:xfrm>
            <a:off x="3649500" y="2023450"/>
            <a:ext cx="44769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clase Duration representa una cantidad de tiempo, como puede ser “3 horas y 15 minutos”.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Se crea a través del método .fromObject enviando un objeto con las características deseadas.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Se puede sumar o restar a un objeto DateTime, y también tiene sus propios getters:</a:t>
            </a:r>
            <a:endParaRPr sz="1350">
              <a:latin typeface="DM Sans"/>
              <a:ea typeface="DM Sans"/>
              <a:cs typeface="DM Sans"/>
              <a:sym typeface="DM Sans"/>
            </a:endParaRPr>
          </a:p>
        </p:txBody>
      </p:sp>
      <p:pic>
        <p:nvPicPr>
          <p:cNvPr id="513" name="Google Shape;513;p73"/>
          <p:cNvPicPr preferRelativeResize="0"/>
          <p:nvPr/>
        </p:nvPicPr>
        <p:blipFill>
          <a:blip r:embed="rId3">
            <a:alphaModFix/>
          </a:blip>
          <a:stretch>
            <a:fillRect/>
          </a:stretch>
        </p:blipFill>
        <p:spPr>
          <a:xfrm>
            <a:off x="475500" y="1533600"/>
            <a:ext cx="2768399" cy="2076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lt1"/>
                </a:solidFill>
                <a:latin typeface="DM Sans"/>
                <a:ea typeface="DM Sans"/>
                <a:cs typeface="DM Sans"/>
                <a:sym typeface="DM Sans"/>
              </a:rPr>
              <a:t>  </a:t>
            </a:r>
            <a:r>
              <a:rPr lang="es" sz="4000" b="1">
                <a:solidFill>
                  <a:srgbClr val="EAFF6A"/>
                </a:solidFill>
                <a:latin typeface="DM Sans"/>
                <a:ea typeface="DM Sans"/>
                <a:cs typeface="DM Sans"/>
                <a:sym typeface="DM Sans"/>
              </a:rPr>
              <a:t>¿Qué son las librerías?</a:t>
            </a:r>
            <a:endParaRPr sz="4000" b="1">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4"/>
          <p:cNvSpPr/>
          <p:nvPr/>
        </p:nvSpPr>
        <p:spPr>
          <a:xfrm>
            <a:off x="501450" y="468275"/>
            <a:ext cx="8141100" cy="4123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00">
                <a:solidFill>
                  <a:srgbClr val="569CD6"/>
                </a:solidFill>
                <a:highlight>
                  <a:schemeClr val="dk1"/>
                </a:highlight>
                <a:latin typeface="Courier New"/>
                <a:ea typeface="Courier New"/>
                <a:cs typeface="Courier New"/>
                <a:sym typeface="Courier New"/>
              </a:rPr>
              <a:t>const</a:t>
            </a:r>
            <a:r>
              <a:rPr lang="es" sz="1000">
                <a:solidFill>
                  <a:srgbClr val="D4D4D4"/>
                </a:solidFill>
                <a:highlight>
                  <a:schemeClr val="dk1"/>
                </a:highlight>
                <a:latin typeface="Courier New"/>
                <a:ea typeface="Courier New"/>
                <a:cs typeface="Courier New"/>
                <a:sym typeface="Courier New"/>
              </a:rPr>
              <a:t> </a:t>
            </a:r>
            <a:r>
              <a:rPr lang="es" sz="1000">
                <a:solidFill>
                  <a:srgbClr val="4FC1FF"/>
                </a:solidFill>
                <a:highlight>
                  <a:schemeClr val="dk1"/>
                </a:highlight>
                <a:latin typeface="Courier New"/>
                <a:ea typeface="Courier New"/>
                <a:cs typeface="Courier New"/>
                <a:sym typeface="Courier New"/>
              </a:rPr>
              <a:t>Duration</a:t>
            </a:r>
            <a:r>
              <a:rPr lang="es" sz="1000">
                <a:solidFill>
                  <a:srgbClr val="D4D4D4"/>
                </a:solidFill>
                <a:highlight>
                  <a:schemeClr val="dk1"/>
                </a:highlight>
                <a:latin typeface="Courier New"/>
                <a:ea typeface="Courier New"/>
                <a:cs typeface="Courier New"/>
                <a:sym typeface="Courier New"/>
              </a:rPr>
              <a:t> = </a:t>
            </a:r>
            <a:r>
              <a:rPr lang="es" sz="1000">
                <a:solidFill>
                  <a:srgbClr val="9CDCFE"/>
                </a:solidFill>
                <a:highlight>
                  <a:schemeClr val="dk1"/>
                </a:highlight>
                <a:latin typeface="Courier New"/>
                <a:ea typeface="Courier New"/>
                <a:cs typeface="Courier New"/>
                <a:sym typeface="Courier New"/>
              </a:rPr>
              <a:t>luxon</a:t>
            </a:r>
            <a:r>
              <a:rPr lang="es" sz="1000">
                <a:solidFill>
                  <a:srgbClr val="D4D4D4"/>
                </a:solidFill>
                <a:highlight>
                  <a:schemeClr val="dk1"/>
                </a:highlight>
                <a:latin typeface="Courier New"/>
                <a:ea typeface="Courier New"/>
                <a:cs typeface="Courier New"/>
                <a:sym typeface="Courier New"/>
              </a:rPr>
              <a:t>.</a:t>
            </a:r>
            <a:r>
              <a:rPr lang="es" sz="1000">
                <a:solidFill>
                  <a:srgbClr val="9CDCFE"/>
                </a:solidFill>
                <a:highlight>
                  <a:schemeClr val="dk1"/>
                </a:highlight>
                <a:latin typeface="Courier New"/>
                <a:ea typeface="Courier New"/>
                <a:cs typeface="Courier New"/>
                <a:sym typeface="Courier New"/>
              </a:rPr>
              <a:t>Duration</a:t>
            </a:r>
            <a:endParaRPr sz="1000">
              <a:solidFill>
                <a:srgbClr val="9CDCFE"/>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569CD6"/>
                </a:solidFill>
                <a:highlight>
                  <a:schemeClr val="dk1"/>
                </a:highlight>
                <a:latin typeface="Courier New"/>
                <a:ea typeface="Courier New"/>
                <a:cs typeface="Courier New"/>
                <a:sym typeface="Courier New"/>
              </a:rPr>
              <a:t>const</a:t>
            </a:r>
            <a:r>
              <a:rPr lang="es" sz="1000">
                <a:solidFill>
                  <a:srgbClr val="D4D4D4"/>
                </a:solidFill>
                <a:highlight>
                  <a:schemeClr val="dk1"/>
                </a:highlight>
                <a:latin typeface="Courier New"/>
                <a:ea typeface="Courier New"/>
                <a:cs typeface="Courier New"/>
                <a:sym typeface="Courier New"/>
              </a:rPr>
              <a:t> </a:t>
            </a:r>
            <a:r>
              <a:rPr lang="es" sz="1000">
                <a:solidFill>
                  <a:srgbClr val="4FC1FF"/>
                </a:solidFill>
                <a:highlight>
                  <a:schemeClr val="dk1"/>
                </a:highlight>
                <a:latin typeface="Courier New"/>
                <a:ea typeface="Courier New"/>
                <a:cs typeface="Courier New"/>
                <a:sym typeface="Courier New"/>
              </a:rPr>
              <a:t>dt</a:t>
            </a:r>
            <a:r>
              <a:rPr lang="es" sz="1000">
                <a:solidFill>
                  <a:srgbClr val="D4D4D4"/>
                </a:solidFill>
                <a:highlight>
                  <a:schemeClr val="dk1"/>
                </a:highlight>
                <a:latin typeface="Courier New"/>
                <a:ea typeface="Courier New"/>
                <a:cs typeface="Courier New"/>
                <a:sym typeface="Courier New"/>
              </a:rPr>
              <a:t> = </a:t>
            </a:r>
            <a:r>
              <a:rPr lang="es" sz="1000">
                <a:solidFill>
                  <a:srgbClr val="4FC1FF"/>
                </a:solidFill>
                <a:highlight>
                  <a:schemeClr val="dk1"/>
                </a:highlight>
                <a:latin typeface="Courier New"/>
                <a:ea typeface="Courier New"/>
                <a:cs typeface="Courier New"/>
                <a:sym typeface="Courier New"/>
              </a:rPr>
              <a:t>DateTime</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now</a:t>
            </a:r>
            <a:r>
              <a:rPr lang="es" sz="1000">
                <a:solidFill>
                  <a:srgbClr val="D4D4D4"/>
                </a:solidFill>
                <a:highlight>
                  <a:schemeClr val="dk1"/>
                </a:highlight>
                <a:latin typeface="Courier New"/>
                <a:ea typeface="Courier New"/>
                <a:cs typeface="Courier New"/>
                <a:sym typeface="Courier New"/>
              </a:rPr>
              <a:t>();</a:t>
            </a: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569CD6"/>
                </a:solidFill>
                <a:highlight>
                  <a:schemeClr val="dk1"/>
                </a:highlight>
                <a:latin typeface="Courier New"/>
                <a:ea typeface="Courier New"/>
                <a:cs typeface="Courier New"/>
                <a:sym typeface="Courier New"/>
              </a:rPr>
              <a:t>const</a:t>
            </a:r>
            <a:r>
              <a:rPr lang="es" sz="1000">
                <a:solidFill>
                  <a:srgbClr val="D4D4D4"/>
                </a:solidFill>
                <a:highlight>
                  <a:schemeClr val="dk1"/>
                </a:highlight>
                <a:latin typeface="Courier New"/>
                <a:ea typeface="Courier New"/>
                <a:cs typeface="Courier New"/>
                <a:sym typeface="Courier New"/>
              </a:rPr>
              <a:t> </a:t>
            </a:r>
            <a:r>
              <a:rPr lang="es" sz="1000">
                <a:solidFill>
                  <a:srgbClr val="4FC1FF"/>
                </a:solidFill>
                <a:highlight>
                  <a:schemeClr val="dk1"/>
                </a:highlight>
                <a:latin typeface="Courier New"/>
                <a:ea typeface="Courier New"/>
                <a:cs typeface="Courier New"/>
                <a:sym typeface="Courier New"/>
              </a:rPr>
              <a:t>dur</a:t>
            </a:r>
            <a:r>
              <a:rPr lang="es" sz="1000">
                <a:solidFill>
                  <a:srgbClr val="D4D4D4"/>
                </a:solidFill>
                <a:highlight>
                  <a:schemeClr val="dk1"/>
                </a:highlight>
                <a:latin typeface="Courier New"/>
                <a:ea typeface="Courier New"/>
                <a:cs typeface="Courier New"/>
                <a:sym typeface="Courier New"/>
              </a:rPr>
              <a:t> = </a:t>
            </a:r>
            <a:r>
              <a:rPr lang="es" sz="1000">
                <a:solidFill>
                  <a:srgbClr val="4FC1FF"/>
                </a:solidFill>
                <a:highlight>
                  <a:schemeClr val="dk1"/>
                </a:highlight>
                <a:latin typeface="Courier New"/>
                <a:ea typeface="Courier New"/>
                <a:cs typeface="Courier New"/>
                <a:sym typeface="Courier New"/>
              </a:rPr>
              <a:t>Duration</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fromObject</a:t>
            </a:r>
            <a:r>
              <a:rPr lang="es" sz="1000">
                <a:solidFill>
                  <a:srgbClr val="D4D4D4"/>
                </a:solidFill>
                <a:highlight>
                  <a:schemeClr val="dk1"/>
                </a:highlight>
                <a:latin typeface="Courier New"/>
                <a:ea typeface="Courier New"/>
                <a:cs typeface="Courier New"/>
                <a:sym typeface="Courier New"/>
              </a:rPr>
              <a:t>({ </a:t>
            </a:r>
            <a:r>
              <a:rPr lang="es" sz="1000">
                <a:solidFill>
                  <a:srgbClr val="9CDCFE"/>
                </a:solidFill>
                <a:highlight>
                  <a:schemeClr val="dk1"/>
                </a:highlight>
                <a:latin typeface="Courier New"/>
                <a:ea typeface="Courier New"/>
                <a:cs typeface="Courier New"/>
                <a:sym typeface="Courier New"/>
              </a:rPr>
              <a:t>hours:</a:t>
            </a:r>
            <a:r>
              <a:rPr lang="es" sz="1000">
                <a:solidFill>
                  <a:srgbClr val="D4D4D4"/>
                </a:solidFill>
                <a:highlight>
                  <a:schemeClr val="dk1"/>
                </a:highlight>
                <a:latin typeface="Courier New"/>
                <a:ea typeface="Courier New"/>
                <a:cs typeface="Courier New"/>
                <a:sym typeface="Courier New"/>
              </a:rPr>
              <a:t> </a:t>
            </a:r>
            <a:r>
              <a:rPr lang="es" sz="1000">
                <a:solidFill>
                  <a:srgbClr val="B5CEA8"/>
                </a:solidFill>
                <a:highlight>
                  <a:schemeClr val="dk1"/>
                </a:highlight>
                <a:latin typeface="Courier New"/>
                <a:ea typeface="Courier New"/>
                <a:cs typeface="Courier New"/>
                <a:sym typeface="Courier New"/>
              </a:rPr>
              <a:t>3</a:t>
            </a:r>
            <a:r>
              <a:rPr lang="es" sz="1000">
                <a:solidFill>
                  <a:srgbClr val="D4D4D4"/>
                </a:solidFill>
                <a:highlight>
                  <a:schemeClr val="dk1"/>
                </a:highlight>
                <a:latin typeface="Courier New"/>
                <a:ea typeface="Courier New"/>
                <a:cs typeface="Courier New"/>
                <a:sym typeface="Courier New"/>
              </a:rPr>
              <a:t>, </a:t>
            </a:r>
            <a:r>
              <a:rPr lang="es" sz="1000">
                <a:solidFill>
                  <a:srgbClr val="9CDCFE"/>
                </a:solidFill>
                <a:highlight>
                  <a:schemeClr val="dk1"/>
                </a:highlight>
                <a:latin typeface="Courier New"/>
                <a:ea typeface="Courier New"/>
                <a:cs typeface="Courier New"/>
                <a:sym typeface="Courier New"/>
              </a:rPr>
              <a:t>minutes:</a:t>
            </a:r>
            <a:r>
              <a:rPr lang="es" sz="1000">
                <a:solidFill>
                  <a:srgbClr val="D4D4D4"/>
                </a:solidFill>
                <a:highlight>
                  <a:schemeClr val="dk1"/>
                </a:highlight>
                <a:latin typeface="Courier New"/>
                <a:ea typeface="Courier New"/>
                <a:cs typeface="Courier New"/>
                <a:sym typeface="Courier New"/>
              </a:rPr>
              <a:t> </a:t>
            </a:r>
            <a:r>
              <a:rPr lang="es" sz="1000">
                <a:solidFill>
                  <a:srgbClr val="B5CEA8"/>
                </a:solidFill>
                <a:highlight>
                  <a:schemeClr val="dk1"/>
                </a:highlight>
                <a:latin typeface="Courier New"/>
                <a:ea typeface="Courier New"/>
                <a:cs typeface="Courier New"/>
                <a:sym typeface="Courier New"/>
              </a:rPr>
              <a:t>15</a:t>
            </a:r>
            <a:r>
              <a:rPr lang="es" sz="1000">
                <a:solidFill>
                  <a:srgbClr val="D4D4D4"/>
                </a:solidFill>
                <a:highlight>
                  <a:schemeClr val="dk1"/>
                </a:highlight>
                <a:latin typeface="Courier New"/>
                <a:ea typeface="Courier New"/>
                <a:cs typeface="Courier New"/>
                <a:sym typeface="Courier New"/>
              </a:rPr>
              <a:t> });</a:t>
            </a: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9CDCFE"/>
                </a:solidFill>
                <a:highlight>
                  <a:schemeClr val="dk1"/>
                </a:highlight>
                <a:latin typeface="Courier New"/>
                <a:ea typeface="Courier New"/>
                <a:cs typeface="Courier New"/>
                <a:sym typeface="Courier New"/>
              </a:rPr>
              <a:t>console</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log</a:t>
            </a:r>
            <a:r>
              <a:rPr lang="es" sz="1000">
                <a:solidFill>
                  <a:srgbClr val="D4D4D4"/>
                </a:solidFill>
                <a:highlight>
                  <a:schemeClr val="dk1"/>
                </a:highlight>
                <a:latin typeface="Courier New"/>
                <a:ea typeface="Courier New"/>
                <a:cs typeface="Courier New"/>
                <a:sym typeface="Courier New"/>
              </a:rPr>
              <a:t>( </a:t>
            </a:r>
            <a:r>
              <a:rPr lang="es" sz="1000">
                <a:solidFill>
                  <a:srgbClr val="4FC1FF"/>
                </a:solidFill>
                <a:highlight>
                  <a:schemeClr val="dk1"/>
                </a:highlight>
                <a:latin typeface="Courier New"/>
                <a:ea typeface="Courier New"/>
                <a:cs typeface="Courier New"/>
                <a:sym typeface="Courier New"/>
              </a:rPr>
              <a:t>dur</a:t>
            </a:r>
            <a:r>
              <a:rPr lang="es" sz="1000">
                <a:solidFill>
                  <a:srgbClr val="D4D4D4"/>
                </a:solidFill>
                <a:highlight>
                  <a:schemeClr val="dk1"/>
                </a:highlight>
                <a:latin typeface="Courier New"/>
                <a:ea typeface="Courier New"/>
                <a:cs typeface="Courier New"/>
                <a:sym typeface="Courier New"/>
              </a:rPr>
              <a:t>.</a:t>
            </a:r>
            <a:r>
              <a:rPr lang="es" sz="1000">
                <a:solidFill>
                  <a:srgbClr val="9CDCFE"/>
                </a:solidFill>
                <a:highlight>
                  <a:schemeClr val="dk1"/>
                </a:highlight>
                <a:latin typeface="Courier New"/>
                <a:ea typeface="Courier New"/>
                <a:cs typeface="Courier New"/>
                <a:sym typeface="Courier New"/>
              </a:rPr>
              <a:t>hours</a:t>
            </a:r>
            <a:r>
              <a:rPr lang="es" sz="1000">
                <a:solidFill>
                  <a:srgbClr val="D4D4D4"/>
                </a:solidFill>
                <a:highlight>
                  <a:schemeClr val="dk1"/>
                </a:highlight>
                <a:latin typeface="Courier New"/>
                <a:ea typeface="Courier New"/>
                <a:cs typeface="Courier New"/>
                <a:sym typeface="Courier New"/>
              </a:rPr>
              <a:t> ) </a:t>
            </a:r>
            <a:r>
              <a:rPr lang="es" sz="1000">
                <a:solidFill>
                  <a:srgbClr val="6A9955"/>
                </a:solidFill>
                <a:highlight>
                  <a:schemeClr val="dk1"/>
                </a:highlight>
                <a:latin typeface="Courier New"/>
                <a:ea typeface="Courier New"/>
                <a:cs typeface="Courier New"/>
                <a:sym typeface="Courier New"/>
              </a:rPr>
              <a:t>// 3</a:t>
            </a:r>
            <a:endParaRPr sz="100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9CDCFE"/>
                </a:solidFill>
                <a:highlight>
                  <a:schemeClr val="dk1"/>
                </a:highlight>
                <a:latin typeface="Courier New"/>
                <a:ea typeface="Courier New"/>
                <a:cs typeface="Courier New"/>
                <a:sym typeface="Courier New"/>
              </a:rPr>
              <a:t>console</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log</a:t>
            </a:r>
            <a:r>
              <a:rPr lang="es" sz="1000">
                <a:solidFill>
                  <a:srgbClr val="D4D4D4"/>
                </a:solidFill>
                <a:highlight>
                  <a:schemeClr val="dk1"/>
                </a:highlight>
                <a:latin typeface="Courier New"/>
                <a:ea typeface="Courier New"/>
                <a:cs typeface="Courier New"/>
                <a:sym typeface="Courier New"/>
              </a:rPr>
              <a:t>( </a:t>
            </a:r>
            <a:r>
              <a:rPr lang="es" sz="1000">
                <a:solidFill>
                  <a:srgbClr val="4FC1FF"/>
                </a:solidFill>
                <a:highlight>
                  <a:schemeClr val="dk1"/>
                </a:highlight>
                <a:latin typeface="Courier New"/>
                <a:ea typeface="Courier New"/>
                <a:cs typeface="Courier New"/>
                <a:sym typeface="Courier New"/>
              </a:rPr>
              <a:t>dur</a:t>
            </a:r>
            <a:r>
              <a:rPr lang="es" sz="1000">
                <a:solidFill>
                  <a:srgbClr val="D4D4D4"/>
                </a:solidFill>
                <a:highlight>
                  <a:schemeClr val="dk1"/>
                </a:highlight>
                <a:latin typeface="Courier New"/>
                <a:ea typeface="Courier New"/>
                <a:cs typeface="Courier New"/>
                <a:sym typeface="Courier New"/>
              </a:rPr>
              <a:t>.</a:t>
            </a:r>
            <a:r>
              <a:rPr lang="es" sz="1000">
                <a:solidFill>
                  <a:srgbClr val="9CDCFE"/>
                </a:solidFill>
                <a:highlight>
                  <a:schemeClr val="dk1"/>
                </a:highlight>
                <a:latin typeface="Courier New"/>
                <a:ea typeface="Courier New"/>
                <a:cs typeface="Courier New"/>
                <a:sym typeface="Courier New"/>
              </a:rPr>
              <a:t>minutes</a:t>
            </a:r>
            <a:r>
              <a:rPr lang="es" sz="1000">
                <a:solidFill>
                  <a:srgbClr val="D4D4D4"/>
                </a:solidFill>
                <a:highlight>
                  <a:schemeClr val="dk1"/>
                </a:highlight>
                <a:latin typeface="Courier New"/>
                <a:ea typeface="Courier New"/>
                <a:cs typeface="Courier New"/>
                <a:sym typeface="Courier New"/>
              </a:rPr>
              <a:t> ) </a:t>
            </a:r>
            <a:r>
              <a:rPr lang="es" sz="1000">
                <a:solidFill>
                  <a:srgbClr val="6A9955"/>
                </a:solidFill>
                <a:highlight>
                  <a:schemeClr val="dk1"/>
                </a:highlight>
                <a:latin typeface="Courier New"/>
                <a:ea typeface="Courier New"/>
                <a:cs typeface="Courier New"/>
                <a:sym typeface="Courier New"/>
              </a:rPr>
              <a:t>// 15</a:t>
            </a:r>
            <a:endParaRPr sz="100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9CDCFE"/>
                </a:solidFill>
                <a:highlight>
                  <a:schemeClr val="dk1"/>
                </a:highlight>
                <a:latin typeface="Courier New"/>
                <a:ea typeface="Courier New"/>
                <a:cs typeface="Courier New"/>
                <a:sym typeface="Courier New"/>
              </a:rPr>
              <a:t>console</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log</a:t>
            </a:r>
            <a:r>
              <a:rPr lang="es" sz="1000">
                <a:solidFill>
                  <a:srgbClr val="D4D4D4"/>
                </a:solidFill>
                <a:highlight>
                  <a:schemeClr val="dk1"/>
                </a:highlight>
                <a:latin typeface="Courier New"/>
                <a:ea typeface="Courier New"/>
                <a:cs typeface="Courier New"/>
                <a:sym typeface="Courier New"/>
              </a:rPr>
              <a:t>( </a:t>
            </a:r>
            <a:r>
              <a:rPr lang="es" sz="1000">
                <a:solidFill>
                  <a:srgbClr val="4FC1FF"/>
                </a:solidFill>
                <a:highlight>
                  <a:schemeClr val="dk1"/>
                </a:highlight>
                <a:latin typeface="Courier New"/>
                <a:ea typeface="Courier New"/>
                <a:cs typeface="Courier New"/>
                <a:sym typeface="Courier New"/>
              </a:rPr>
              <a:t>dur</a:t>
            </a:r>
            <a:r>
              <a:rPr lang="es" sz="1000">
                <a:solidFill>
                  <a:srgbClr val="D4D4D4"/>
                </a:solidFill>
                <a:highlight>
                  <a:schemeClr val="dk1"/>
                </a:highlight>
                <a:latin typeface="Courier New"/>
                <a:ea typeface="Courier New"/>
                <a:cs typeface="Courier New"/>
                <a:sym typeface="Courier New"/>
              </a:rPr>
              <a:t>.</a:t>
            </a:r>
            <a:r>
              <a:rPr lang="es" sz="1000">
                <a:solidFill>
                  <a:srgbClr val="9CDCFE"/>
                </a:solidFill>
                <a:highlight>
                  <a:schemeClr val="dk1"/>
                </a:highlight>
                <a:latin typeface="Courier New"/>
                <a:ea typeface="Courier New"/>
                <a:cs typeface="Courier New"/>
                <a:sym typeface="Courier New"/>
              </a:rPr>
              <a:t>seconds</a:t>
            </a:r>
            <a:r>
              <a:rPr lang="es" sz="1000">
                <a:solidFill>
                  <a:srgbClr val="D4D4D4"/>
                </a:solidFill>
                <a:highlight>
                  <a:schemeClr val="dk1"/>
                </a:highlight>
                <a:latin typeface="Courier New"/>
                <a:ea typeface="Courier New"/>
                <a:cs typeface="Courier New"/>
                <a:sym typeface="Courier New"/>
              </a:rPr>
              <a:t> ) </a:t>
            </a:r>
            <a:r>
              <a:rPr lang="es" sz="1000">
                <a:solidFill>
                  <a:srgbClr val="6A9955"/>
                </a:solidFill>
                <a:highlight>
                  <a:schemeClr val="dk1"/>
                </a:highlight>
                <a:latin typeface="Courier New"/>
                <a:ea typeface="Courier New"/>
                <a:cs typeface="Courier New"/>
                <a:sym typeface="Courier New"/>
              </a:rPr>
              <a:t>// 0</a:t>
            </a:r>
            <a:endParaRPr sz="100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9CDCFE"/>
                </a:solidFill>
                <a:highlight>
                  <a:schemeClr val="dk1"/>
                </a:highlight>
                <a:latin typeface="Courier New"/>
                <a:ea typeface="Courier New"/>
                <a:cs typeface="Courier New"/>
                <a:sym typeface="Courier New"/>
              </a:rPr>
              <a:t>console</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log</a:t>
            </a:r>
            <a:r>
              <a:rPr lang="es" sz="1000">
                <a:solidFill>
                  <a:srgbClr val="D4D4D4"/>
                </a:solidFill>
                <a:highlight>
                  <a:schemeClr val="dk1"/>
                </a:highlight>
                <a:latin typeface="Courier New"/>
                <a:ea typeface="Courier New"/>
                <a:cs typeface="Courier New"/>
                <a:sym typeface="Courier New"/>
              </a:rPr>
              <a:t>( </a:t>
            </a:r>
            <a:r>
              <a:rPr lang="es" sz="1000">
                <a:solidFill>
                  <a:srgbClr val="4FC1FF"/>
                </a:solidFill>
                <a:highlight>
                  <a:schemeClr val="dk1"/>
                </a:highlight>
                <a:latin typeface="Courier New"/>
                <a:ea typeface="Courier New"/>
                <a:cs typeface="Courier New"/>
                <a:sym typeface="Courier New"/>
              </a:rPr>
              <a:t>dt</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toLocaleString</a:t>
            </a:r>
            <a:r>
              <a:rPr lang="es" sz="1000">
                <a:solidFill>
                  <a:srgbClr val="D4D4D4"/>
                </a:solidFill>
                <a:highlight>
                  <a:schemeClr val="dk1"/>
                </a:highlight>
                <a:latin typeface="Courier New"/>
                <a:ea typeface="Courier New"/>
                <a:cs typeface="Courier New"/>
                <a:sym typeface="Courier New"/>
              </a:rPr>
              <a:t>(</a:t>
            </a:r>
            <a:r>
              <a:rPr lang="es" sz="1000">
                <a:solidFill>
                  <a:srgbClr val="4FC1FF"/>
                </a:solidFill>
                <a:highlight>
                  <a:schemeClr val="dk1"/>
                </a:highlight>
                <a:latin typeface="Courier New"/>
                <a:ea typeface="Courier New"/>
                <a:cs typeface="Courier New"/>
                <a:sym typeface="Courier New"/>
              </a:rPr>
              <a:t>DateTime</a:t>
            </a:r>
            <a:r>
              <a:rPr lang="es" sz="1000">
                <a:solidFill>
                  <a:srgbClr val="D4D4D4"/>
                </a:solidFill>
                <a:highlight>
                  <a:schemeClr val="dk1"/>
                </a:highlight>
                <a:latin typeface="Courier New"/>
                <a:ea typeface="Courier New"/>
                <a:cs typeface="Courier New"/>
                <a:sym typeface="Courier New"/>
              </a:rPr>
              <a:t>.</a:t>
            </a:r>
            <a:r>
              <a:rPr lang="es" sz="1000">
                <a:solidFill>
                  <a:srgbClr val="4FC1FF"/>
                </a:solidFill>
                <a:highlight>
                  <a:schemeClr val="dk1"/>
                </a:highlight>
                <a:latin typeface="Courier New"/>
                <a:ea typeface="Courier New"/>
                <a:cs typeface="Courier New"/>
                <a:sym typeface="Courier New"/>
              </a:rPr>
              <a:t>DATETIME_SHORT</a:t>
            </a:r>
            <a:r>
              <a:rPr lang="es" sz="1000">
                <a:solidFill>
                  <a:srgbClr val="D4D4D4"/>
                </a:solidFill>
                <a:highlight>
                  <a:schemeClr val="dk1"/>
                </a:highlight>
                <a:latin typeface="Courier New"/>
                <a:ea typeface="Courier New"/>
                <a:cs typeface="Courier New"/>
                <a:sym typeface="Courier New"/>
              </a:rPr>
              <a:t>) )</a:t>
            </a: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6A9955"/>
                </a:solidFill>
                <a:highlight>
                  <a:schemeClr val="dk1"/>
                </a:highlight>
                <a:latin typeface="Courier New"/>
                <a:ea typeface="Courier New"/>
                <a:cs typeface="Courier New"/>
                <a:sym typeface="Courier New"/>
              </a:rPr>
              <a:t>//  25/1/2022 14:35</a:t>
            </a:r>
            <a:endParaRPr sz="100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569CD6"/>
                </a:solidFill>
                <a:highlight>
                  <a:schemeClr val="dk1"/>
                </a:highlight>
                <a:latin typeface="Courier New"/>
                <a:ea typeface="Courier New"/>
                <a:cs typeface="Courier New"/>
                <a:sym typeface="Courier New"/>
              </a:rPr>
              <a:t>const</a:t>
            </a:r>
            <a:r>
              <a:rPr lang="es" sz="1000">
                <a:solidFill>
                  <a:srgbClr val="D4D4D4"/>
                </a:solidFill>
                <a:highlight>
                  <a:schemeClr val="dk1"/>
                </a:highlight>
                <a:latin typeface="Courier New"/>
                <a:ea typeface="Courier New"/>
                <a:cs typeface="Courier New"/>
                <a:sym typeface="Courier New"/>
              </a:rPr>
              <a:t> </a:t>
            </a:r>
            <a:r>
              <a:rPr lang="es" sz="1000">
                <a:solidFill>
                  <a:srgbClr val="4FC1FF"/>
                </a:solidFill>
                <a:highlight>
                  <a:schemeClr val="dk1"/>
                </a:highlight>
                <a:latin typeface="Courier New"/>
                <a:ea typeface="Courier New"/>
                <a:cs typeface="Courier New"/>
                <a:sym typeface="Courier New"/>
              </a:rPr>
              <a:t>suma</a:t>
            </a:r>
            <a:r>
              <a:rPr lang="es" sz="1000">
                <a:solidFill>
                  <a:srgbClr val="D4D4D4"/>
                </a:solidFill>
                <a:highlight>
                  <a:schemeClr val="dk1"/>
                </a:highlight>
                <a:latin typeface="Courier New"/>
                <a:ea typeface="Courier New"/>
                <a:cs typeface="Courier New"/>
                <a:sym typeface="Courier New"/>
              </a:rPr>
              <a:t> = </a:t>
            </a:r>
            <a:r>
              <a:rPr lang="es" sz="1000">
                <a:solidFill>
                  <a:srgbClr val="4FC1FF"/>
                </a:solidFill>
                <a:highlight>
                  <a:schemeClr val="dk1"/>
                </a:highlight>
                <a:latin typeface="Courier New"/>
                <a:ea typeface="Courier New"/>
                <a:cs typeface="Courier New"/>
                <a:sym typeface="Courier New"/>
              </a:rPr>
              <a:t>dt</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plus</a:t>
            </a:r>
            <a:r>
              <a:rPr lang="es" sz="1000">
                <a:solidFill>
                  <a:srgbClr val="D4D4D4"/>
                </a:solidFill>
                <a:highlight>
                  <a:schemeClr val="dk1"/>
                </a:highlight>
                <a:latin typeface="Courier New"/>
                <a:ea typeface="Courier New"/>
                <a:cs typeface="Courier New"/>
                <a:sym typeface="Courier New"/>
              </a:rPr>
              <a:t>(</a:t>
            </a:r>
            <a:r>
              <a:rPr lang="es" sz="1000">
                <a:solidFill>
                  <a:srgbClr val="4FC1FF"/>
                </a:solidFill>
                <a:highlight>
                  <a:schemeClr val="dk1"/>
                </a:highlight>
                <a:latin typeface="Courier New"/>
                <a:ea typeface="Courier New"/>
                <a:cs typeface="Courier New"/>
                <a:sym typeface="Courier New"/>
              </a:rPr>
              <a:t>dur</a:t>
            </a:r>
            <a:r>
              <a:rPr lang="es" sz="1000">
                <a:solidFill>
                  <a:srgbClr val="D4D4D4"/>
                </a:solidFill>
                <a:highlight>
                  <a:schemeClr val="dk1"/>
                </a:highlight>
                <a:latin typeface="Courier New"/>
                <a:ea typeface="Courier New"/>
                <a:cs typeface="Courier New"/>
                <a:sym typeface="Courier New"/>
              </a:rPr>
              <a:t>)</a:t>
            </a: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9CDCFE"/>
                </a:solidFill>
                <a:highlight>
                  <a:schemeClr val="dk1"/>
                </a:highlight>
                <a:latin typeface="Courier New"/>
                <a:ea typeface="Courier New"/>
                <a:cs typeface="Courier New"/>
                <a:sym typeface="Courier New"/>
              </a:rPr>
              <a:t>console</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log</a:t>
            </a:r>
            <a:r>
              <a:rPr lang="es" sz="1000">
                <a:solidFill>
                  <a:srgbClr val="D4D4D4"/>
                </a:solidFill>
                <a:highlight>
                  <a:schemeClr val="dk1"/>
                </a:highlight>
                <a:latin typeface="Courier New"/>
                <a:ea typeface="Courier New"/>
                <a:cs typeface="Courier New"/>
                <a:sym typeface="Courier New"/>
              </a:rPr>
              <a:t>(</a:t>
            </a:r>
            <a:r>
              <a:rPr lang="es" sz="1000">
                <a:solidFill>
                  <a:srgbClr val="4FC1FF"/>
                </a:solidFill>
                <a:highlight>
                  <a:schemeClr val="dk1"/>
                </a:highlight>
                <a:latin typeface="Courier New"/>
                <a:ea typeface="Courier New"/>
                <a:cs typeface="Courier New"/>
                <a:sym typeface="Courier New"/>
              </a:rPr>
              <a:t>suma</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toLocaleString</a:t>
            </a:r>
            <a:r>
              <a:rPr lang="es" sz="1000">
                <a:solidFill>
                  <a:srgbClr val="D4D4D4"/>
                </a:solidFill>
                <a:highlight>
                  <a:schemeClr val="dk1"/>
                </a:highlight>
                <a:latin typeface="Courier New"/>
                <a:ea typeface="Courier New"/>
                <a:cs typeface="Courier New"/>
                <a:sym typeface="Courier New"/>
              </a:rPr>
              <a:t>(</a:t>
            </a:r>
            <a:r>
              <a:rPr lang="es" sz="1000">
                <a:solidFill>
                  <a:srgbClr val="4FC1FF"/>
                </a:solidFill>
                <a:highlight>
                  <a:schemeClr val="dk1"/>
                </a:highlight>
                <a:latin typeface="Courier New"/>
                <a:ea typeface="Courier New"/>
                <a:cs typeface="Courier New"/>
                <a:sym typeface="Courier New"/>
              </a:rPr>
              <a:t>DateTime</a:t>
            </a:r>
            <a:r>
              <a:rPr lang="es" sz="1000">
                <a:solidFill>
                  <a:srgbClr val="D4D4D4"/>
                </a:solidFill>
                <a:highlight>
                  <a:schemeClr val="dk1"/>
                </a:highlight>
                <a:latin typeface="Courier New"/>
                <a:ea typeface="Courier New"/>
                <a:cs typeface="Courier New"/>
                <a:sym typeface="Courier New"/>
              </a:rPr>
              <a:t>.</a:t>
            </a:r>
            <a:r>
              <a:rPr lang="es" sz="1000">
                <a:solidFill>
                  <a:srgbClr val="4FC1FF"/>
                </a:solidFill>
                <a:highlight>
                  <a:schemeClr val="dk1"/>
                </a:highlight>
                <a:latin typeface="Courier New"/>
                <a:ea typeface="Courier New"/>
                <a:cs typeface="Courier New"/>
                <a:sym typeface="Courier New"/>
              </a:rPr>
              <a:t>DATETIME_SHORT</a:t>
            </a:r>
            <a:r>
              <a:rPr lang="es" sz="1000">
                <a:solidFill>
                  <a:srgbClr val="D4D4D4"/>
                </a:solidFill>
                <a:highlight>
                  <a:schemeClr val="dk1"/>
                </a:highlight>
                <a:latin typeface="Courier New"/>
                <a:ea typeface="Courier New"/>
                <a:cs typeface="Courier New"/>
                <a:sym typeface="Courier New"/>
              </a:rPr>
              <a:t>))</a:t>
            </a: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6A9955"/>
                </a:solidFill>
                <a:highlight>
                  <a:schemeClr val="dk1"/>
                </a:highlight>
                <a:latin typeface="Courier New"/>
                <a:ea typeface="Courier New"/>
                <a:cs typeface="Courier New"/>
                <a:sym typeface="Courier New"/>
              </a:rPr>
              <a:t>// 25/1/2022 17:50</a:t>
            </a:r>
            <a:endParaRPr sz="100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569CD6"/>
                </a:solidFill>
                <a:highlight>
                  <a:schemeClr val="dk1"/>
                </a:highlight>
                <a:latin typeface="Courier New"/>
                <a:ea typeface="Courier New"/>
                <a:cs typeface="Courier New"/>
                <a:sym typeface="Courier New"/>
              </a:rPr>
              <a:t>const</a:t>
            </a:r>
            <a:r>
              <a:rPr lang="es" sz="1000">
                <a:solidFill>
                  <a:srgbClr val="D4D4D4"/>
                </a:solidFill>
                <a:highlight>
                  <a:schemeClr val="dk1"/>
                </a:highlight>
                <a:latin typeface="Courier New"/>
                <a:ea typeface="Courier New"/>
                <a:cs typeface="Courier New"/>
                <a:sym typeface="Courier New"/>
              </a:rPr>
              <a:t> </a:t>
            </a:r>
            <a:r>
              <a:rPr lang="es" sz="1000">
                <a:solidFill>
                  <a:srgbClr val="4FC1FF"/>
                </a:solidFill>
                <a:highlight>
                  <a:schemeClr val="dk1"/>
                </a:highlight>
                <a:latin typeface="Courier New"/>
                <a:ea typeface="Courier New"/>
                <a:cs typeface="Courier New"/>
                <a:sym typeface="Courier New"/>
              </a:rPr>
              <a:t>resta</a:t>
            </a:r>
            <a:r>
              <a:rPr lang="es" sz="1000">
                <a:solidFill>
                  <a:srgbClr val="D4D4D4"/>
                </a:solidFill>
                <a:highlight>
                  <a:schemeClr val="dk1"/>
                </a:highlight>
                <a:latin typeface="Courier New"/>
                <a:ea typeface="Courier New"/>
                <a:cs typeface="Courier New"/>
                <a:sym typeface="Courier New"/>
              </a:rPr>
              <a:t> = </a:t>
            </a:r>
            <a:r>
              <a:rPr lang="es" sz="1000">
                <a:solidFill>
                  <a:srgbClr val="4FC1FF"/>
                </a:solidFill>
                <a:highlight>
                  <a:schemeClr val="dk1"/>
                </a:highlight>
                <a:latin typeface="Courier New"/>
                <a:ea typeface="Courier New"/>
                <a:cs typeface="Courier New"/>
                <a:sym typeface="Courier New"/>
              </a:rPr>
              <a:t>dt</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minus</a:t>
            </a:r>
            <a:r>
              <a:rPr lang="es" sz="1000">
                <a:solidFill>
                  <a:srgbClr val="D4D4D4"/>
                </a:solidFill>
                <a:highlight>
                  <a:schemeClr val="dk1"/>
                </a:highlight>
                <a:latin typeface="Courier New"/>
                <a:ea typeface="Courier New"/>
                <a:cs typeface="Courier New"/>
                <a:sym typeface="Courier New"/>
              </a:rPr>
              <a:t>(</a:t>
            </a:r>
            <a:r>
              <a:rPr lang="es" sz="1000">
                <a:solidFill>
                  <a:srgbClr val="4FC1FF"/>
                </a:solidFill>
                <a:highlight>
                  <a:schemeClr val="dk1"/>
                </a:highlight>
                <a:latin typeface="Courier New"/>
                <a:ea typeface="Courier New"/>
                <a:cs typeface="Courier New"/>
                <a:sym typeface="Courier New"/>
              </a:rPr>
              <a:t>dur</a:t>
            </a:r>
            <a:r>
              <a:rPr lang="es" sz="1000">
                <a:solidFill>
                  <a:srgbClr val="D4D4D4"/>
                </a:solidFill>
                <a:highlight>
                  <a:schemeClr val="dk1"/>
                </a:highlight>
                <a:latin typeface="Courier New"/>
                <a:ea typeface="Courier New"/>
                <a:cs typeface="Courier New"/>
                <a:sym typeface="Courier New"/>
              </a:rPr>
              <a:t>)</a:t>
            </a: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9CDCFE"/>
                </a:solidFill>
                <a:highlight>
                  <a:schemeClr val="dk1"/>
                </a:highlight>
                <a:latin typeface="Courier New"/>
                <a:ea typeface="Courier New"/>
                <a:cs typeface="Courier New"/>
                <a:sym typeface="Courier New"/>
              </a:rPr>
              <a:t>console</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log</a:t>
            </a:r>
            <a:r>
              <a:rPr lang="es" sz="1000">
                <a:solidFill>
                  <a:srgbClr val="D4D4D4"/>
                </a:solidFill>
                <a:highlight>
                  <a:schemeClr val="dk1"/>
                </a:highlight>
                <a:latin typeface="Courier New"/>
                <a:ea typeface="Courier New"/>
                <a:cs typeface="Courier New"/>
                <a:sym typeface="Courier New"/>
              </a:rPr>
              <a:t>(</a:t>
            </a:r>
            <a:r>
              <a:rPr lang="es" sz="1000">
                <a:solidFill>
                  <a:srgbClr val="4FC1FF"/>
                </a:solidFill>
                <a:highlight>
                  <a:schemeClr val="dk1"/>
                </a:highlight>
                <a:latin typeface="Courier New"/>
                <a:ea typeface="Courier New"/>
                <a:cs typeface="Courier New"/>
                <a:sym typeface="Courier New"/>
              </a:rPr>
              <a:t>resta</a:t>
            </a:r>
            <a:r>
              <a:rPr lang="es" sz="1000">
                <a:solidFill>
                  <a:srgbClr val="D4D4D4"/>
                </a:solidFill>
                <a:highlight>
                  <a:schemeClr val="dk1"/>
                </a:highlight>
                <a:latin typeface="Courier New"/>
                <a:ea typeface="Courier New"/>
                <a:cs typeface="Courier New"/>
                <a:sym typeface="Courier New"/>
              </a:rPr>
              <a:t>.</a:t>
            </a:r>
            <a:r>
              <a:rPr lang="es" sz="1000">
                <a:solidFill>
                  <a:srgbClr val="DCDCAA"/>
                </a:solidFill>
                <a:highlight>
                  <a:schemeClr val="dk1"/>
                </a:highlight>
                <a:latin typeface="Courier New"/>
                <a:ea typeface="Courier New"/>
                <a:cs typeface="Courier New"/>
                <a:sym typeface="Courier New"/>
              </a:rPr>
              <a:t>toLocaleString</a:t>
            </a:r>
            <a:r>
              <a:rPr lang="es" sz="1000">
                <a:solidFill>
                  <a:srgbClr val="D4D4D4"/>
                </a:solidFill>
                <a:highlight>
                  <a:schemeClr val="dk1"/>
                </a:highlight>
                <a:latin typeface="Courier New"/>
                <a:ea typeface="Courier New"/>
                <a:cs typeface="Courier New"/>
                <a:sym typeface="Courier New"/>
              </a:rPr>
              <a:t>(</a:t>
            </a:r>
            <a:r>
              <a:rPr lang="es" sz="1000">
                <a:solidFill>
                  <a:srgbClr val="4FC1FF"/>
                </a:solidFill>
                <a:highlight>
                  <a:schemeClr val="dk1"/>
                </a:highlight>
                <a:latin typeface="Courier New"/>
                <a:ea typeface="Courier New"/>
                <a:cs typeface="Courier New"/>
                <a:sym typeface="Courier New"/>
              </a:rPr>
              <a:t>DateTime</a:t>
            </a:r>
            <a:r>
              <a:rPr lang="es" sz="1000">
                <a:solidFill>
                  <a:srgbClr val="D4D4D4"/>
                </a:solidFill>
                <a:highlight>
                  <a:schemeClr val="dk1"/>
                </a:highlight>
                <a:latin typeface="Courier New"/>
                <a:ea typeface="Courier New"/>
                <a:cs typeface="Courier New"/>
                <a:sym typeface="Courier New"/>
              </a:rPr>
              <a:t>.</a:t>
            </a:r>
            <a:r>
              <a:rPr lang="es" sz="1000">
                <a:solidFill>
                  <a:srgbClr val="4FC1FF"/>
                </a:solidFill>
                <a:highlight>
                  <a:schemeClr val="dk1"/>
                </a:highlight>
                <a:latin typeface="Courier New"/>
                <a:ea typeface="Courier New"/>
                <a:cs typeface="Courier New"/>
                <a:sym typeface="Courier New"/>
              </a:rPr>
              <a:t>DATETIME_SHORT</a:t>
            </a:r>
            <a:r>
              <a:rPr lang="es" sz="1000">
                <a:solidFill>
                  <a:srgbClr val="D4D4D4"/>
                </a:solidFill>
                <a:highlight>
                  <a:schemeClr val="dk1"/>
                </a:highlight>
                <a:latin typeface="Courier New"/>
                <a:ea typeface="Courier New"/>
                <a:cs typeface="Courier New"/>
                <a:sym typeface="Courier New"/>
              </a:rPr>
              <a:t>))</a:t>
            </a:r>
            <a:endParaRPr sz="100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6A9955"/>
                </a:solidFill>
                <a:highlight>
                  <a:schemeClr val="dk1"/>
                </a:highlight>
                <a:latin typeface="Courier New"/>
                <a:ea typeface="Courier New"/>
                <a:cs typeface="Courier New"/>
                <a:sym typeface="Courier New"/>
              </a:rPr>
              <a:t>// 25/1/2022 11:20</a:t>
            </a:r>
            <a:endParaRPr sz="1000">
              <a:solidFill>
                <a:srgbClr val="DCDCAA"/>
              </a:solidFill>
              <a:latin typeface="Courier New"/>
              <a:ea typeface="Courier New"/>
              <a:cs typeface="Courier New"/>
              <a:sym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5"/>
          <p:cNvSpPr txBox="1"/>
          <p:nvPr/>
        </p:nvSpPr>
        <p:spPr>
          <a:xfrm>
            <a:off x="501450" y="4125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Interval</a:t>
            </a:r>
            <a:endParaRPr sz="2800" b="1">
              <a:solidFill>
                <a:schemeClr val="dk1"/>
              </a:solidFill>
              <a:latin typeface="DM Sans"/>
              <a:ea typeface="DM Sans"/>
              <a:cs typeface="DM Sans"/>
              <a:sym typeface="DM Sans"/>
            </a:endParaRPr>
          </a:p>
        </p:txBody>
      </p:sp>
      <p:sp>
        <p:nvSpPr>
          <p:cNvPr id="524" name="Google Shape;524;p75"/>
          <p:cNvSpPr txBox="1"/>
          <p:nvPr/>
        </p:nvSpPr>
        <p:spPr>
          <a:xfrm>
            <a:off x="475500" y="1056825"/>
            <a:ext cx="5539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De forma similar podemos trabajar la clase Interval, que con su constructor podemos enviar dos fechas y nos devuelve el intervalo entre ellas, pudiendo acceder para realizar los cálculos que necesitemos.</a:t>
            </a:r>
            <a:endParaRPr sz="1350">
              <a:latin typeface="DM Sans"/>
              <a:ea typeface="DM Sans"/>
              <a:cs typeface="DM Sans"/>
              <a:sym typeface="DM Sans"/>
            </a:endParaRPr>
          </a:p>
        </p:txBody>
      </p:sp>
      <p:sp>
        <p:nvSpPr>
          <p:cNvPr id="525" name="Google Shape;525;p75"/>
          <p:cNvSpPr txBox="1"/>
          <p:nvPr/>
        </p:nvSpPr>
        <p:spPr>
          <a:xfrm>
            <a:off x="475500" y="2448850"/>
            <a:ext cx="5051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latin typeface="DM Sans"/>
              <a:ea typeface="DM Sans"/>
              <a:cs typeface="DM Sans"/>
              <a:sym typeface="DM Sans"/>
            </a:endParaRPr>
          </a:p>
        </p:txBody>
      </p:sp>
      <p:sp>
        <p:nvSpPr>
          <p:cNvPr id="526" name="Google Shape;526;p75"/>
          <p:cNvSpPr txBox="1"/>
          <p:nvPr/>
        </p:nvSpPr>
        <p:spPr>
          <a:xfrm>
            <a:off x="475500" y="2207800"/>
            <a:ext cx="7358100" cy="2383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50">
                <a:solidFill>
                  <a:srgbClr val="569CD6"/>
                </a:solidFill>
                <a:highlight>
                  <a:schemeClr val="dk1"/>
                </a:highlight>
                <a:latin typeface="Courier New"/>
                <a:ea typeface="Courier New"/>
                <a:cs typeface="Courier New"/>
                <a:sym typeface="Courier New"/>
              </a:rPr>
              <a:t>const</a:t>
            </a:r>
            <a:r>
              <a:rPr lang="es" sz="1150">
                <a:solidFill>
                  <a:srgbClr val="D4D4D4"/>
                </a:solidFill>
                <a:highlight>
                  <a:schemeClr val="dk1"/>
                </a:highlight>
                <a:latin typeface="Courier New"/>
                <a:ea typeface="Courier New"/>
                <a:cs typeface="Courier New"/>
                <a:sym typeface="Courier New"/>
              </a:rPr>
              <a:t> </a:t>
            </a:r>
            <a:r>
              <a:rPr lang="es" sz="1150">
                <a:solidFill>
                  <a:srgbClr val="4FC1FF"/>
                </a:solidFill>
                <a:highlight>
                  <a:schemeClr val="dk1"/>
                </a:highlight>
                <a:latin typeface="Courier New"/>
                <a:ea typeface="Courier New"/>
                <a:cs typeface="Courier New"/>
                <a:sym typeface="Courier New"/>
              </a:rPr>
              <a:t>Interval</a:t>
            </a:r>
            <a:r>
              <a:rPr lang="es" sz="1150">
                <a:solidFill>
                  <a:srgbClr val="D4D4D4"/>
                </a:solidFill>
                <a:highlight>
                  <a:schemeClr val="dk1"/>
                </a:highlight>
                <a:latin typeface="Courier New"/>
                <a:ea typeface="Courier New"/>
                <a:cs typeface="Courier New"/>
                <a:sym typeface="Courier New"/>
              </a:rPr>
              <a:t> = </a:t>
            </a:r>
            <a:r>
              <a:rPr lang="es" sz="1150">
                <a:solidFill>
                  <a:srgbClr val="9CDCFE"/>
                </a:solidFill>
                <a:highlight>
                  <a:schemeClr val="dk1"/>
                </a:highlight>
                <a:latin typeface="Courier New"/>
                <a:ea typeface="Courier New"/>
                <a:cs typeface="Courier New"/>
                <a:sym typeface="Courier New"/>
              </a:rPr>
              <a:t>luxon</a:t>
            </a:r>
            <a:r>
              <a:rPr lang="es" sz="1150">
                <a:solidFill>
                  <a:srgbClr val="D4D4D4"/>
                </a:solidFill>
                <a:highlight>
                  <a:schemeClr val="dk1"/>
                </a:highlight>
                <a:latin typeface="Courier New"/>
                <a:ea typeface="Courier New"/>
                <a:cs typeface="Courier New"/>
                <a:sym typeface="Courier New"/>
              </a:rPr>
              <a:t>.</a:t>
            </a:r>
            <a:r>
              <a:rPr lang="es" sz="1150">
                <a:solidFill>
                  <a:srgbClr val="9CDCFE"/>
                </a:solidFill>
                <a:highlight>
                  <a:schemeClr val="dk1"/>
                </a:highlight>
                <a:latin typeface="Courier New"/>
                <a:ea typeface="Courier New"/>
                <a:cs typeface="Courier New"/>
                <a:sym typeface="Courier New"/>
              </a:rPr>
              <a:t>Interval</a:t>
            </a:r>
            <a:endParaRPr sz="1150">
              <a:solidFill>
                <a:srgbClr val="9CDCFE"/>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1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569CD6"/>
                </a:solidFill>
                <a:highlight>
                  <a:schemeClr val="dk1"/>
                </a:highlight>
                <a:latin typeface="Courier New"/>
                <a:ea typeface="Courier New"/>
                <a:cs typeface="Courier New"/>
                <a:sym typeface="Courier New"/>
              </a:rPr>
              <a:t>const</a:t>
            </a:r>
            <a:r>
              <a:rPr lang="es" sz="1150">
                <a:solidFill>
                  <a:srgbClr val="D4D4D4"/>
                </a:solidFill>
                <a:highlight>
                  <a:schemeClr val="dk1"/>
                </a:highlight>
                <a:latin typeface="Courier New"/>
                <a:ea typeface="Courier New"/>
                <a:cs typeface="Courier New"/>
                <a:sym typeface="Courier New"/>
              </a:rPr>
              <a:t> </a:t>
            </a:r>
            <a:r>
              <a:rPr lang="es" sz="1150">
                <a:solidFill>
                  <a:srgbClr val="4FC1FF"/>
                </a:solidFill>
                <a:highlight>
                  <a:schemeClr val="dk1"/>
                </a:highlight>
                <a:latin typeface="Courier New"/>
                <a:ea typeface="Courier New"/>
                <a:cs typeface="Courier New"/>
                <a:sym typeface="Courier New"/>
              </a:rPr>
              <a:t>now</a:t>
            </a:r>
            <a:r>
              <a:rPr lang="es" sz="1150">
                <a:solidFill>
                  <a:srgbClr val="D4D4D4"/>
                </a:solidFill>
                <a:highlight>
                  <a:schemeClr val="dk1"/>
                </a:highlight>
                <a:latin typeface="Courier New"/>
                <a:ea typeface="Courier New"/>
                <a:cs typeface="Courier New"/>
                <a:sym typeface="Courier New"/>
              </a:rPr>
              <a:t> = </a:t>
            </a:r>
            <a:r>
              <a:rPr lang="es" sz="1150">
                <a:solidFill>
                  <a:srgbClr val="4FC1FF"/>
                </a:solidFill>
                <a:highlight>
                  <a:schemeClr val="dk1"/>
                </a:highlight>
                <a:latin typeface="Courier New"/>
                <a:ea typeface="Courier New"/>
                <a:cs typeface="Courier New"/>
                <a:sym typeface="Courier New"/>
              </a:rPr>
              <a:t>DateTime</a:t>
            </a:r>
            <a:r>
              <a:rPr lang="es" sz="1150">
                <a:solidFill>
                  <a:srgbClr val="D4D4D4"/>
                </a:solidFill>
                <a:highlight>
                  <a:schemeClr val="dk1"/>
                </a:highlight>
                <a:latin typeface="Courier New"/>
                <a:ea typeface="Courier New"/>
                <a:cs typeface="Courier New"/>
                <a:sym typeface="Courier New"/>
              </a:rPr>
              <a:t>.</a:t>
            </a:r>
            <a:r>
              <a:rPr lang="es" sz="1150">
                <a:solidFill>
                  <a:srgbClr val="DCDCAA"/>
                </a:solidFill>
                <a:highlight>
                  <a:schemeClr val="dk1"/>
                </a:highlight>
                <a:latin typeface="Courier New"/>
                <a:ea typeface="Courier New"/>
                <a:cs typeface="Courier New"/>
                <a:sym typeface="Courier New"/>
              </a:rPr>
              <a:t>now</a:t>
            </a:r>
            <a:r>
              <a:rPr lang="es" sz="1150">
                <a:solidFill>
                  <a:srgbClr val="D4D4D4"/>
                </a:solidFill>
                <a:highlight>
                  <a:schemeClr val="dk1"/>
                </a:highlight>
                <a:latin typeface="Courier New"/>
                <a:ea typeface="Courier New"/>
                <a:cs typeface="Courier New"/>
                <a:sym typeface="Courier New"/>
              </a:rPr>
              <a:t>()</a:t>
            </a:r>
            <a:endParaRPr sz="11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569CD6"/>
                </a:solidFill>
                <a:highlight>
                  <a:schemeClr val="dk1"/>
                </a:highlight>
                <a:latin typeface="Courier New"/>
                <a:ea typeface="Courier New"/>
                <a:cs typeface="Courier New"/>
                <a:sym typeface="Courier New"/>
              </a:rPr>
              <a:t>const</a:t>
            </a:r>
            <a:r>
              <a:rPr lang="es" sz="1150">
                <a:solidFill>
                  <a:srgbClr val="D4D4D4"/>
                </a:solidFill>
                <a:highlight>
                  <a:schemeClr val="dk1"/>
                </a:highlight>
                <a:latin typeface="Courier New"/>
                <a:ea typeface="Courier New"/>
                <a:cs typeface="Courier New"/>
                <a:sym typeface="Courier New"/>
              </a:rPr>
              <a:t> </a:t>
            </a:r>
            <a:r>
              <a:rPr lang="es" sz="1150">
                <a:solidFill>
                  <a:srgbClr val="4FC1FF"/>
                </a:solidFill>
                <a:highlight>
                  <a:schemeClr val="dk1"/>
                </a:highlight>
                <a:latin typeface="Courier New"/>
                <a:ea typeface="Courier New"/>
                <a:cs typeface="Courier New"/>
                <a:sym typeface="Courier New"/>
              </a:rPr>
              <a:t>later</a:t>
            </a:r>
            <a:r>
              <a:rPr lang="es" sz="1150">
                <a:solidFill>
                  <a:srgbClr val="D4D4D4"/>
                </a:solidFill>
                <a:highlight>
                  <a:schemeClr val="dk1"/>
                </a:highlight>
                <a:latin typeface="Courier New"/>
                <a:ea typeface="Courier New"/>
                <a:cs typeface="Courier New"/>
                <a:sym typeface="Courier New"/>
              </a:rPr>
              <a:t> = </a:t>
            </a:r>
            <a:r>
              <a:rPr lang="es" sz="1150">
                <a:solidFill>
                  <a:srgbClr val="4FC1FF"/>
                </a:solidFill>
                <a:highlight>
                  <a:schemeClr val="dk1"/>
                </a:highlight>
                <a:latin typeface="Courier New"/>
                <a:ea typeface="Courier New"/>
                <a:cs typeface="Courier New"/>
                <a:sym typeface="Courier New"/>
              </a:rPr>
              <a:t>DateTime</a:t>
            </a:r>
            <a:r>
              <a:rPr lang="es" sz="1150">
                <a:solidFill>
                  <a:srgbClr val="D4D4D4"/>
                </a:solidFill>
                <a:highlight>
                  <a:schemeClr val="dk1"/>
                </a:highlight>
                <a:latin typeface="Courier New"/>
                <a:ea typeface="Courier New"/>
                <a:cs typeface="Courier New"/>
                <a:sym typeface="Courier New"/>
              </a:rPr>
              <a:t>.</a:t>
            </a:r>
            <a:r>
              <a:rPr lang="es" sz="1150">
                <a:solidFill>
                  <a:srgbClr val="DCDCAA"/>
                </a:solidFill>
                <a:highlight>
                  <a:schemeClr val="dk1"/>
                </a:highlight>
                <a:latin typeface="Courier New"/>
                <a:ea typeface="Courier New"/>
                <a:cs typeface="Courier New"/>
                <a:sym typeface="Courier New"/>
              </a:rPr>
              <a:t>local</a:t>
            </a:r>
            <a:r>
              <a:rPr lang="es" sz="1150">
                <a:solidFill>
                  <a:srgbClr val="D4D4D4"/>
                </a:solidFill>
                <a:highlight>
                  <a:schemeClr val="dk1"/>
                </a:highlight>
                <a:latin typeface="Courier New"/>
                <a:ea typeface="Courier New"/>
                <a:cs typeface="Courier New"/>
                <a:sym typeface="Courier New"/>
              </a:rPr>
              <a:t>(</a:t>
            </a:r>
            <a:r>
              <a:rPr lang="es" sz="1150">
                <a:solidFill>
                  <a:srgbClr val="B5CEA8"/>
                </a:solidFill>
                <a:highlight>
                  <a:schemeClr val="dk1"/>
                </a:highlight>
                <a:latin typeface="Courier New"/>
                <a:ea typeface="Courier New"/>
                <a:cs typeface="Courier New"/>
                <a:sym typeface="Courier New"/>
              </a:rPr>
              <a:t>2022</a:t>
            </a:r>
            <a:r>
              <a:rPr lang="es" sz="1150">
                <a:solidFill>
                  <a:srgbClr val="D4D4D4"/>
                </a:solidFill>
                <a:highlight>
                  <a:schemeClr val="dk1"/>
                </a:highlight>
                <a:latin typeface="Courier New"/>
                <a:ea typeface="Courier New"/>
                <a:cs typeface="Courier New"/>
                <a:sym typeface="Courier New"/>
              </a:rPr>
              <a:t>, </a:t>
            </a:r>
            <a:r>
              <a:rPr lang="es" sz="1150">
                <a:solidFill>
                  <a:srgbClr val="B5CEA8"/>
                </a:solidFill>
                <a:highlight>
                  <a:schemeClr val="dk1"/>
                </a:highlight>
                <a:latin typeface="Courier New"/>
                <a:ea typeface="Courier New"/>
                <a:cs typeface="Courier New"/>
                <a:sym typeface="Courier New"/>
              </a:rPr>
              <a:t>1</a:t>
            </a:r>
            <a:r>
              <a:rPr lang="es" sz="1150">
                <a:solidFill>
                  <a:srgbClr val="D4D4D4"/>
                </a:solidFill>
                <a:highlight>
                  <a:schemeClr val="dk1"/>
                </a:highlight>
                <a:latin typeface="Courier New"/>
                <a:ea typeface="Courier New"/>
                <a:cs typeface="Courier New"/>
                <a:sym typeface="Courier New"/>
              </a:rPr>
              <a:t>, </a:t>
            </a:r>
            <a:r>
              <a:rPr lang="es" sz="1150">
                <a:solidFill>
                  <a:srgbClr val="B5CEA8"/>
                </a:solidFill>
                <a:highlight>
                  <a:schemeClr val="dk1"/>
                </a:highlight>
                <a:latin typeface="Courier New"/>
                <a:ea typeface="Courier New"/>
                <a:cs typeface="Courier New"/>
                <a:sym typeface="Courier New"/>
              </a:rPr>
              <a:t>26</a:t>
            </a:r>
            <a:r>
              <a:rPr lang="es" sz="1150">
                <a:solidFill>
                  <a:srgbClr val="D4D4D4"/>
                </a:solidFill>
                <a:highlight>
                  <a:schemeClr val="dk1"/>
                </a:highlight>
                <a:latin typeface="Courier New"/>
                <a:ea typeface="Courier New"/>
                <a:cs typeface="Courier New"/>
                <a:sym typeface="Courier New"/>
              </a:rPr>
              <a:t>)</a:t>
            </a:r>
            <a:endParaRPr sz="11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569CD6"/>
                </a:solidFill>
                <a:highlight>
                  <a:schemeClr val="dk1"/>
                </a:highlight>
                <a:latin typeface="Courier New"/>
                <a:ea typeface="Courier New"/>
                <a:cs typeface="Courier New"/>
                <a:sym typeface="Courier New"/>
              </a:rPr>
              <a:t>const</a:t>
            </a:r>
            <a:r>
              <a:rPr lang="es" sz="1150">
                <a:solidFill>
                  <a:srgbClr val="D4D4D4"/>
                </a:solidFill>
                <a:highlight>
                  <a:schemeClr val="dk1"/>
                </a:highlight>
                <a:latin typeface="Courier New"/>
                <a:ea typeface="Courier New"/>
                <a:cs typeface="Courier New"/>
                <a:sym typeface="Courier New"/>
              </a:rPr>
              <a:t> </a:t>
            </a:r>
            <a:r>
              <a:rPr lang="es" sz="1150">
                <a:solidFill>
                  <a:srgbClr val="4FC1FF"/>
                </a:solidFill>
                <a:highlight>
                  <a:schemeClr val="dk1"/>
                </a:highlight>
                <a:latin typeface="Courier New"/>
                <a:ea typeface="Courier New"/>
                <a:cs typeface="Courier New"/>
                <a:sym typeface="Courier New"/>
              </a:rPr>
              <a:t>i</a:t>
            </a:r>
            <a:r>
              <a:rPr lang="es" sz="1150">
                <a:solidFill>
                  <a:srgbClr val="D4D4D4"/>
                </a:solidFill>
                <a:highlight>
                  <a:schemeClr val="dk1"/>
                </a:highlight>
                <a:latin typeface="Courier New"/>
                <a:ea typeface="Courier New"/>
                <a:cs typeface="Courier New"/>
                <a:sym typeface="Courier New"/>
              </a:rPr>
              <a:t> = </a:t>
            </a:r>
            <a:r>
              <a:rPr lang="es" sz="1150">
                <a:solidFill>
                  <a:srgbClr val="4FC1FF"/>
                </a:solidFill>
                <a:highlight>
                  <a:schemeClr val="dk1"/>
                </a:highlight>
                <a:latin typeface="Courier New"/>
                <a:ea typeface="Courier New"/>
                <a:cs typeface="Courier New"/>
                <a:sym typeface="Courier New"/>
              </a:rPr>
              <a:t>Interval</a:t>
            </a:r>
            <a:r>
              <a:rPr lang="es" sz="1150">
                <a:solidFill>
                  <a:srgbClr val="D4D4D4"/>
                </a:solidFill>
                <a:highlight>
                  <a:schemeClr val="dk1"/>
                </a:highlight>
                <a:latin typeface="Courier New"/>
                <a:ea typeface="Courier New"/>
                <a:cs typeface="Courier New"/>
                <a:sym typeface="Courier New"/>
              </a:rPr>
              <a:t>.</a:t>
            </a:r>
            <a:r>
              <a:rPr lang="es" sz="1150">
                <a:solidFill>
                  <a:srgbClr val="DCDCAA"/>
                </a:solidFill>
                <a:highlight>
                  <a:schemeClr val="dk1"/>
                </a:highlight>
                <a:latin typeface="Courier New"/>
                <a:ea typeface="Courier New"/>
                <a:cs typeface="Courier New"/>
                <a:sym typeface="Courier New"/>
              </a:rPr>
              <a:t>fromDateTimes</a:t>
            </a:r>
            <a:r>
              <a:rPr lang="es" sz="1150">
                <a:solidFill>
                  <a:srgbClr val="D4D4D4"/>
                </a:solidFill>
                <a:highlight>
                  <a:schemeClr val="dk1"/>
                </a:highlight>
                <a:latin typeface="Courier New"/>
                <a:ea typeface="Courier New"/>
                <a:cs typeface="Courier New"/>
                <a:sym typeface="Courier New"/>
              </a:rPr>
              <a:t>(</a:t>
            </a:r>
            <a:r>
              <a:rPr lang="es" sz="1150">
                <a:solidFill>
                  <a:srgbClr val="4FC1FF"/>
                </a:solidFill>
                <a:highlight>
                  <a:schemeClr val="dk1"/>
                </a:highlight>
                <a:latin typeface="Courier New"/>
                <a:ea typeface="Courier New"/>
                <a:cs typeface="Courier New"/>
                <a:sym typeface="Courier New"/>
              </a:rPr>
              <a:t>now</a:t>
            </a:r>
            <a:r>
              <a:rPr lang="es" sz="1150">
                <a:solidFill>
                  <a:srgbClr val="D4D4D4"/>
                </a:solidFill>
                <a:highlight>
                  <a:schemeClr val="dk1"/>
                </a:highlight>
                <a:latin typeface="Courier New"/>
                <a:ea typeface="Courier New"/>
                <a:cs typeface="Courier New"/>
                <a:sym typeface="Courier New"/>
              </a:rPr>
              <a:t>, </a:t>
            </a:r>
            <a:r>
              <a:rPr lang="es" sz="1150">
                <a:solidFill>
                  <a:srgbClr val="4FC1FF"/>
                </a:solidFill>
                <a:highlight>
                  <a:schemeClr val="dk1"/>
                </a:highlight>
                <a:latin typeface="Courier New"/>
                <a:ea typeface="Courier New"/>
                <a:cs typeface="Courier New"/>
                <a:sym typeface="Courier New"/>
              </a:rPr>
              <a:t>later</a:t>
            </a:r>
            <a:r>
              <a:rPr lang="es" sz="1150">
                <a:solidFill>
                  <a:srgbClr val="D4D4D4"/>
                </a:solidFill>
                <a:highlight>
                  <a:schemeClr val="dk1"/>
                </a:highlight>
                <a:latin typeface="Courier New"/>
                <a:ea typeface="Courier New"/>
                <a:cs typeface="Courier New"/>
                <a:sym typeface="Courier New"/>
              </a:rPr>
              <a:t>)</a:t>
            </a:r>
            <a:endParaRPr sz="11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150">
              <a:solidFill>
                <a:srgbClr val="D4D4D4"/>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9CDCFE"/>
                </a:solidFill>
                <a:highlight>
                  <a:schemeClr val="dk1"/>
                </a:highlight>
                <a:latin typeface="Courier New"/>
                <a:ea typeface="Courier New"/>
                <a:cs typeface="Courier New"/>
                <a:sym typeface="Courier New"/>
              </a:rPr>
              <a:t>console</a:t>
            </a:r>
            <a:r>
              <a:rPr lang="es" sz="1150">
                <a:solidFill>
                  <a:srgbClr val="D4D4D4"/>
                </a:solidFill>
                <a:highlight>
                  <a:schemeClr val="dk1"/>
                </a:highlight>
                <a:latin typeface="Courier New"/>
                <a:ea typeface="Courier New"/>
                <a:cs typeface="Courier New"/>
                <a:sym typeface="Courier New"/>
              </a:rPr>
              <a:t>.</a:t>
            </a:r>
            <a:r>
              <a:rPr lang="es" sz="1150">
                <a:solidFill>
                  <a:srgbClr val="DCDCAA"/>
                </a:solidFill>
                <a:highlight>
                  <a:schemeClr val="dk1"/>
                </a:highlight>
                <a:latin typeface="Courier New"/>
                <a:ea typeface="Courier New"/>
                <a:cs typeface="Courier New"/>
                <a:sym typeface="Courier New"/>
              </a:rPr>
              <a:t>log</a:t>
            </a:r>
            <a:r>
              <a:rPr lang="es" sz="1150">
                <a:solidFill>
                  <a:srgbClr val="D4D4D4"/>
                </a:solidFill>
                <a:highlight>
                  <a:schemeClr val="dk1"/>
                </a:highlight>
                <a:latin typeface="Courier New"/>
                <a:ea typeface="Courier New"/>
                <a:cs typeface="Courier New"/>
                <a:sym typeface="Courier New"/>
              </a:rPr>
              <a:t>( </a:t>
            </a:r>
            <a:r>
              <a:rPr lang="es" sz="1150">
                <a:solidFill>
                  <a:srgbClr val="4FC1FF"/>
                </a:solidFill>
                <a:highlight>
                  <a:schemeClr val="dk1"/>
                </a:highlight>
                <a:latin typeface="Courier New"/>
                <a:ea typeface="Courier New"/>
                <a:cs typeface="Courier New"/>
                <a:sym typeface="Courier New"/>
              </a:rPr>
              <a:t>i</a:t>
            </a:r>
            <a:r>
              <a:rPr lang="es" sz="1150">
                <a:solidFill>
                  <a:srgbClr val="D4D4D4"/>
                </a:solidFill>
                <a:highlight>
                  <a:schemeClr val="dk1"/>
                </a:highlight>
                <a:latin typeface="Courier New"/>
                <a:ea typeface="Courier New"/>
                <a:cs typeface="Courier New"/>
                <a:sym typeface="Courier New"/>
              </a:rPr>
              <a:t>.</a:t>
            </a:r>
            <a:r>
              <a:rPr lang="es" sz="1150">
                <a:solidFill>
                  <a:srgbClr val="DCDCAA"/>
                </a:solidFill>
                <a:highlight>
                  <a:schemeClr val="dk1"/>
                </a:highlight>
                <a:latin typeface="Courier New"/>
                <a:ea typeface="Courier New"/>
                <a:cs typeface="Courier New"/>
                <a:sym typeface="Courier New"/>
              </a:rPr>
              <a:t>length</a:t>
            </a:r>
            <a:r>
              <a:rPr lang="es" sz="1150">
                <a:solidFill>
                  <a:srgbClr val="D4D4D4"/>
                </a:solidFill>
                <a:highlight>
                  <a:schemeClr val="dk1"/>
                </a:highlight>
                <a:latin typeface="Courier New"/>
                <a:ea typeface="Courier New"/>
                <a:cs typeface="Courier New"/>
                <a:sym typeface="Courier New"/>
              </a:rPr>
              <a:t>(</a:t>
            </a:r>
            <a:r>
              <a:rPr lang="es" sz="1150">
                <a:solidFill>
                  <a:srgbClr val="CE9178"/>
                </a:solidFill>
                <a:highlight>
                  <a:schemeClr val="dk1"/>
                </a:highlight>
                <a:latin typeface="Courier New"/>
                <a:ea typeface="Courier New"/>
                <a:cs typeface="Courier New"/>
                <a:sym typeface="Courier New"/>
              </a:rPr>
              <a:t>'days'</a:t>
            </a:r>
            <a:r>
              <a:rPr lang="es" sz="1150">
                <a:solidFill>
                  <a:srgbClr val="D4D4D4"/>
                </a:solidFill>
                <a:highlight>
                  <a:schemeClr val="dk1"/>
                </a:highlight>
                <a:latin typeface="Courier New"/>
                <a:ea typeface="Courier New"/>
                <a:cs typeface="Courier New"/>
                <a:sym typeface="Courier New"/>
              </a:rPr>
              <a:t>) ) </a:t>
            </a:r>
            <a:r>
              <a:rPr lang="es" sz="1150">
                <a:solidFill>
                  <a:srgbClr val="6A9955"/>
                </a:solidFill>
                <a:highlight>
                  <a:schemeClr val="dk1"/>
                </a:highlight>
                <a:latin typeface="Courier New"/>
                <a:ea typeface="Courier New"/>
                <a:cs typeface="Courier New"/>
                <a:sym typeface="Courier New"/>
              </a:rPr>
              <a:t>// 0.3905736111111111</a:t>
            </a:r>
            <a:endParaRPr sz="115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9CDCFE"/>
                </a:solidFill>
                <a:highlight>
                  <a:schemeClr val="dk1"/>
                </a:highlight>
                <a:latin typeface="Courier New"/>
                <a:ea typeface="Courier New"/>
                <a:cs typeface="Courier New"/>
                <a:sym typeface="Courier New"/>
              </a:rPr>
              <a:t>console</a:t>
            </a:r>
            <a:r>
              <a:rPr lang="es" sz="1150">
                <a:solidFill>
                  <a:srgbClr val="D4D4D4"/>
                </a:solidFill>
                <a:highlight>
                  <a:schemeClr val="dk1"/>
                </a:highlight>
                <a:latin typeface="Courier New"/>
                <a:ea typeface="Courier New"/>
                <a:cs typeface="Courier New"/>
                <a:sym typeface="Courier New"/>
              </a:rPr>
              <a:t>.</a:t>
            </a:r>
            <a:r>
              <a:rPr lang="es" sz="1150">
                <a:solidFill>
                  <a:srgbClr val="DCDCAA"/>
                </a:solidFill>
                <a:highlight>
                  <a:schemeClr val="dk1"/>
                </a:highlight>
                <a:latin typeface="Courier New"/>
                <a:ea typeface="Courier New"/>
                <a:cs typeface="Courier New"/>
                <a:sym typeface="Courier New"/>
              </a:rPr>
              <a:t>log</a:t>
            </a:r>
            <a:r>
              <a:rPr lang="es" sz="1150">
                <a:solidFill>
                  <a:srgbClr val="D4D4D4"/>
                </a:solidFill>
                <a:highlight>
                  <a:schemeClr val="dk1"/>
                </a:highlight>
                <a:latin typeface="Courier New"/>
                <a:ea typeface="Courier New"/>
                <a:cs typeface="Courier New"/>
                <a:sym typeface="Courier New"/>
              </a:rPr>
              <a:t>( </a:t>
            </a:r>
            <a:r>
              <a:rPr lang="es" sz="1150">
                <a:solidFill>
                  <a:srgbClr val="4FC1FF"/>
                </a:solidFill>
                <a:highlight>
                  <a:schemeClr val="dk1"/>
                </a:highlight>
                <a:latin typeface="Courier New"/>
                <a:ea typeface="Courier New"/>
                <a:cs typeface="Courier New"/>
                <a:sym typeface="Courier New"/>
              </a:rPr>
              <a:t>i</a:t>
            </a:r>
            <a:r>
              <a:rPr lang="es" sz="1150">
                <a:solidFill>
                  <a:srgbClr val="D4D4D4"/>
                </a:solidFill>
                <a:highlight>
                  <a:schemeClr val="dk1"/>
                </a:highlight>
                <a:latin typeface="Courier New"/>
                <a:ea typeface="Courier New"/>
                <a:cs typeface="Courier New"/>
                <a:sym typeface="Courier New"/>
              </a:rPr>
              <a:t>.</a:t>
            </a:r>
            <a:r>
              <a:rPr lang="es" sz="1150">
                <a:solidFill>
                  <a:srgbClr val="DCDCAA"/>
                </a:solidFill>
                <a:highlight>
                  <a:schemeClr val="dk1"/>
                </a:highlight>
                <a:latin typeface="Courier New"/>
                <a:ea typeface="Courier New"/>
                <a:cs typeface="Courier New"/>
                <a:sym typeface="Courier New"/>
              </a:rPr>
              <a:t>length</a:t>
            </a:r>
            <a:r>
              <a:rPr lang="es" sz="1150">
                <a:solidFill>
                  <a:srgbClr val="D4D4D4"/>
                </a:solidFill>
                <a:highlight>
                  <a:schemeClr val="dk1"/>
                </a:highlight>
                <a:latin typeface="Courier New"/>
                <a:ea typeface="Courier New"/>
                <a:cs typeface="Courier New"/>
                <a:sym typeface="Courier New"/>
              </a:rPr>
              <a:t>(</a:t>
            </a:r>
            <a:r>
              <a:rPr lang="es" sz="1150">
                <a:solidFill>
                  <a:srgbClr val="CE9178"/>
                </a:solidFill>
                <a:highlight>
                  <a:schemeClr val="dk1"/>
                </a:highlight>
                <a:latin typeface="Courier New"/>
                <a:ea typeface="Courier New"/>
                <a:cs typeface="Courier New"/>
                <a:sym typeface="Courier New"/>
              </a:rPr>
              <a:t>'hours'</a:t>
            </a:r>
            <a:r>
              <a:rPr lang="es" sz="1150">
                <a:solidFill>
                  <a:srgbClr val="D4D4D4"/>
                </a:solidFill>
                <a:highlight>
                  <a:schemeClr val="dk1"/>
                </a:highlight>
                <a:latin typeface="Courier New"/>
                <a:ea typeface="Courier New"/>
                <a:cs typeface="Courier New"/>
                <a:sym typeface="Courier New"/>
              </a:rPr>
              <a:t>) ) </a:t>
            </a:r>
            <a:r>
              <a:rPr lang="es" sz="1150">
                <a:solidFill>
                  <a:srgbClr val="6A9955"/>
                </a:solidFill>
                <a:highlight>
                  <a:schemeClr val="dk1"/>
                </a:highlight>
                <a:latin typeface="Courier New"/>
                <a:ea typeface="Courier New"/>
                <a:cs typeface="Courier New"/>
                <a:sym typeface="Courier New"/>
              </a:rPr>
              <a:t>// 9.373766666666667</a:t>
            </a:r>
            <a:endParaRPr sz="1150">
              <a:solidFill>
                <a:srgbClr val="6A9955"/>
              </a:solidFill>
              <a:highlight>
                <a:schemeClr val="dk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9CDCFE"/>
                </a:solidFill>
                <a:highlight>
                  <a:schemeClr val="dk1"/>
                </a:highlight>
                <a:latin typeface="Courier New"/>
                <a:ea typeface="Courier New"/>
                <a:cs typeface="Courier New"/>
                <a:sym typeface="Courier New"/>
              </a:rPr>
              <a:t>console</a:t>
            </a:r>
            <a:r>
              <a:rPr lang="es" sz="1150">
                <a:solidFill>
                  <a:srgbClr val="D4D4D4"/>
                </a:solidFill>
                <a:highlight>
                  <a:schemeClr val="dk1"/>
                </a:highlight>
                <a:latin typeface="Courier New"/>
                <a:ea typeface="Courier New"/>
                <a:cs typeface="Courier New"/>
                <a:sym typeface="Courier New"/>
              </a:rPr>
              <a:t>.</a:t>
            </a:r>
            <a:r>
              <a:rPr lang="es" sz="1150">
                <a:solidFill>
                  <a:srgbClr val="DCDCAA"/>
                </a:solidFill>
                <a:highlight>
                  <a:schemeClr val="dk1"/>
                </a:highlight>
                <a:latin typeface="Courier New"/>
                <a:ea typeface="Courier New"/>
                <a:cs typeface="Courier New"/>
                <a:sym typeface="Courier New"/>
              </a:rPr>
              <a:t>log</a:t>
            </a:r>
            <a:r>
              <a:rPr lang="es" sz="1150">
                <a:solidFill>
                  <a:srgbClr val="D4D4D4"/>
                </a:solidFill>
                <a:highlight>
                  <a:schemeClr val="dk1"/>
                </a:highlight>
                <a:latin typeface="Courier New"/>
                <a:ea typeface="Courier New"/>
                <a:cs typeface="Courier New"/>
                <a:sym typeface="Courier New"/>
              </a:rPr>
              <a:t>( </a:t>
            </a:r>
            <a:r>
              <a:rPr lang="es" sz="1150">
                <a:solidFill>
                  <a:srgbClr val="4FC1FF"/>
                </a:solidFill>
                <a:highlight>
                  <a:schemeClr val="dk1"/>
                </a:highlight>
                <a:latin typeface="Courier New"/>
                <a:ea typeface="Courier New"/>
                <a:cs typeface="Courier New"/>
                <a:sym typeface="Courier New"/>
              </a:rPr>
              <a:t>i</a:t>
            </a:r>
            <a:r>
              <a:rPr lang="es" sz="1150">
                <a:solidFill>
                  <a:srgbClr val="D4D4D4"/>
                </a:solidFill>
                <a:highlight>
                  <a:schemeClr val="dk1"/>
                </a:highlight>
                <a:latin typeface="Courier New"/>
                <a:ea typeface="Courier New"/>
                <a:cs typeface="Courier New"/>
                <a:sym typeface="Courier New"/>
              </a:rPr>
              <a:t>.</a:t>
            </a:r>
            <a:r>
              <a:rPr lang="es" sz="1150">
                <a:solidFill>
                  <a:srgbClr val="DCDCAA"/>
                </a:solidFill>
                <a:highlight>
                  <a:schemeClr val="dk1"/>
                </a:highlight>
                <a:latin typeface="Courier New"/>
                <a:ea typeface="Courier New"/>
                <a:cs typeface="Courier New"/>
                <a:sym typeface="Courier New"/>
              </a:rPr>
              <a:t>length</a:t>
            </a:r>
            <a:r>
              <a:rPr lang="es" sz="1150">
                <a:solidFill>
                  <a:srgbClr val="D4D4D4"/>
                </a:solidFill>
                <a:highlight>
                  <a:schemeClr val="dk1"/>
                </a:highlight>
                <a:latin typeface="Courier New"/>
                <a:ea typeface="Courier New"/>
                <a:cs typeface="Courier New"/>
                <a:sym typeface="Courier New"/>
              </a:rPr>
              <a:t>(</a:t>
            </a:r>
            <a:r>
              <a:rPr lang="es" sz="1150">
                <a:solidFill>
                  <a:srgbClr val="CE9178"/>
                </a:solidFill>
                <a:highlight>
                  <a:schemeClr val="dk1"/>
                </a:highlight>
                <a:latin typeface="Courier New"/>
                <a:ea typeface="Courier New"/>
                <a:cs typeface="Courier New"/>
                <a:sym typeface="Courier New"/>
              </a:rPr>
              <a:t>'minutes'</a:t>
            </a:r>
            <a:r>
              <a:rPr lang="es" sz="1150">
                <a:solidFill>
                  <a:srgbClr val="D4D4D4"/>
                </a:solidFill>
                <a:highlight>
                  <a:schemeClr val="dk1"/>
                </a:highlight>
                <a:latin typeface="Courier New"/>
                <a:ea typeface="Courier New"/>
                <a:cs typeface="Courier New"/>
                <a:sym typeface="Courier New"/>
              </a:rPr>
              <a:t>) ) </a:t>
            </a:r>
            <a:r>
              <a:rPr lang="es" sz="1150">
                <a:solidFill>
                  <a:srgbClr val="6A9955"/>
                </a:solidFill>
                <a:highlight>
                  <a:schemeClr val="dk1"/>
                </a:highlight>
                <a:latin typeface="Courier New"/>
                <a:ea typeface="Courier New"/>
                <a:cs typeface="Courier New"/>
                <a:sym typeface="Courier New"/>
              </a:rPr>
              <a:t>// 562.426</a:t>
            </a:r>
            <a:endParaRPr sz="1650">
              <a:solidFill>
                <a:srgbClr val="569CD6"/>
              </a:solidFill>
              <a:highlight>
                <a:schemeClr val="dk1"/>
              </a:highlight>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grpSp>
        <p:nvGrpSpPr>
          <p:cNvPr id="531" name="Google Shape;531;p76"/>
          <p:cNvGrpSpPr/>
          <p:nvPr/>
        </p:nvGrpSpPr>
        <p:grpSpPr>
          <a:xfrm>
            <a:off x="4202551" y="905623"/>
            <a:ext cx="738900" cy="738900"/>
            <a:chOff x="7208351" y="2467173"/>
            <a:chExt cx="738900" cy="738900"/>
          </a:xfrm>
        </p:grpSpPr>
        <p:sp>
          <p:nvSpPr>
            <p:cNvPr id="532" name="Google Shape;532;p76"/>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3" name="Google Shape;533;p76"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34" name="Google Shape;534;p76"/>
          <p:cNvSpPr txBox="1"/>
          <p:nvPr/>
        </p:nvSpPr>
        <p:spPr>
          <a:xfrm>
            <a:off x="1461300" y="1836688"/>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#CoderAlert</a:t>
            </a:r>
            <a:endParaRPr sz="4000" b="1">
              <a:solidFill>
                <a:schemeClr val="lt1"/>
              </a:solidFill>
              <a:latin typeface="DM Sans"/>
              <a:ea typeface="DM Sans"/>
              <a:cs typeface="DM Sans"/>
              <a:sym typeface="DM Sans"/>
            </a:endParaRPr>
          </a:p>
        </p:txBody>
      </p:sp>
      <p:sp>
        <p:nvSpPr>
          <p:cNvPr id="535" name="Google Shape;535;p76"/>
          <p:cNvSpPr txBox="1"/>
          <p:nvPr/>
        </p:nvSpPr>
        <p:spPr>
          <a:xfrm>
            <a:off x="475500" y="2767775"/>
            <a:ext cx="8193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Encontrarás en la </a:t>
            </a:r>
            <a:r>
              <a:rPr lang="es" sz="2000" u="sng">
                <a:solidFill>
                  <a:schemeClr val="hlink"/>
                </a:solidFill>
                <a:latin typeface="DM Sans"/>
                <a:ea typeface="DM Sans"/>
                <a:cs typeface="DM Sans"/>
                <a:sym typeface="DM Sans"/>
                <a:hlinkClick r:id="rId4"/>
              </a:rPr>
              <a:t>Guía de Actividades</a:t>
            </a:r>
            <a:r>
              <a:rPr lang="es" sz="2000" u="sng">
                <a:solidFill>
                  <a:schemeClr val="hlink"/>
                </a:solidFill>
                <a:latin typeface="DM Sans"/>
                <a:ea typeface="DM Sans"/>
                <a:cs typeface="DM Sans"/>
                <a:sym typeface="DM Sans"/>
                <a:hlinkClick r:id="rId5"/>
              </a:rPr>
              <a:t> </a:t>
            </a:r>
            <a:r>
              <a:rPr lang="es" sz="2000">
                <a:solidFill>
                  <a:schemeClr val="lt1"/>
                </a:solidFill>
                <a:latin typeface="DM Sans"/>
                <a:ea typeface="DM Sans"/>
                <a:cs typeface="DM Sans"/>
                <a:sym typeface="DM Sans"/>
              </a:rPr>
              <a:t>del curso un ejercicio para aplicar todo lo aprendido hoy a tu Proyecto. ¡Será fundamental al momento de realizar tu entrega final!</a:t>
            </a:r>
            <a:endParaRPr sz="2000">
              <a:solidFill>
                <a:schemeClr val="lt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7"/>
          <p:cNvSpPr txBox="1"/>
          <p:nvPr/>
        </p:nvSpPr>
        <p:spPr>
          <a:xfrm>
            <a:off x="457725" y="708138"/>
            <a:ext cx="700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Incorporando librerías</a:t>
            </a:r>
            <a:endParaRPr sz="4000" b="1">
              <a:solidFill>
                <a:schemeClr val="dk1"/>
              </a:solidFill>
              <a:latin typeface="DM Sans"/>
              <a:ea typeface="DM Sans"/>
              <a:cs typeface="DM Sans"/>
              <a:sym typeface="DM Sans"/>
            </a:endParaRPr>
          </a:p>
        </p:txBody>
      </p:sp>
      <p:pic>
        <p:nvPicPr>
          <p:cNvPr id="541" name="Google Shape;541;p7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42" name="Google Shape;542;p77"/>
          <p:cNvSpPr txBox="1"/>
          <p:nvPr/>
        </p:nvSpPr>
        <p:spPr>
          <a:xfrm>
            <a:off x="457725" y="1289300"/>
            <a:ext cx="8504400" cy="378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250" b="1">
                <a:solidFill>
                  <a:schemeClr val="dk1"/>
                </a:solidFill>
                <a:latin typeface="DM Sans"/>
                <a:ea typeface="DM Sans"/>
                <a:cs typeface="DM Sans"/>
                <a:sym typeface="DM Sans"/>
              </a:rPr>
              <a:t>Consigna</a:t>
            </a:r>
            <a:endParaRPr sz="12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100"/>
              <a:buFont typeface="Arial"/>
              <a:buNone/>
            </a:pPr>
            <a:endParaRPr sz="1250" b="1">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Con lo visto en clase, incorpora al menos una librería a tu proyecto, brindándole un uso relevante. Si lo ves necesario, también es válida la opción de investigar por tu cuenta e integrar una librería diferente a las vistas en clase. Cualquiera sea tu elección de librería, justifica tu decisión.</a:t>
            </a:r>
            <a:endParaRPr sz="1250">
              <a:solidFill>
                <a:schemeClr val="dk1"/>
              </a:solidFill>
              <a:latin typeface="DM Sans"/>
              <a:ea typeface="DM Sans"/>
              <a:cs typeface="DM Sans"/>
              <a:sym typeface="DM Sans"/>
            </a:endParaRPr>
          </a:p>
          <a:p>
            <a:pPr marL="0" lvl="0" indent="0" algn="l" rtl="0">
              <a:spcBef>
                <a:spcPts val="800"/>
              </a:spcBef>
              <a:spcAft>
                <a:spcPts val="0"/>
              </a:spcAft>
              <a:buNone/>
            </a:pPr>
            <a:endParaRPr sz="1250" b="1">
              <a:solidFill>
                <a:schemeClr val="dk1"/>
              </a:solidFill>
              <a:latin typeface="DM Sans"/>
              <a:ea typeface="DM Sans"/>
              <a:cs typeface="DM Sans"/>
              <a:sym typeface="DM Sans"/>
            </a:endParaRPr>
          </a:p>
          <a:p>
            <a:pPr marL="0" lvl="0" indent="0" algn="l" rtl="0">
              <a:spcBef>
                <a:spcPts val="0"/>
              </a:spcBef>
              <a:spcAft>
                <a:spcPts val="0"/>
              </a:spcAft>
              <a:buNone/>
            </a:pPr>
            <a:r>
              <a:rPr lang="es" sz="1250" b="1">
                <a:solidFill>
                  <a:schemeClr val="dk1"/>
                </a:solidFill>
                <a:latin typeface="DM Sans"/>
                <a:ea typeface="DM Sans"/>
                <a:cs typeface="DM Sans"/>
                <a:sym typeface="DM Sans"/>
              </a:rPr>
              <a:t>Aspectos a incluir</a:t>
            </a:r>
            <a:endParaRPr sz="12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250" b="1">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Incorporar una librería al proyecto de manera coherente, cuya aplicación se torne significativa para tu proyecto.</a:t>
            </a:r>
            <a:endParaRPr sz="1250">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Justificá tu elección según la naturaleza de tu proyecto y la utilidad que la librería seleccionada pueda tener en él. </a:t>
            </a:r>
            <a:endParaRPr sz="1250">
              <a:solidFill>
                <a:schemeClr val="dk1"/>
              </a:solidFill>
              <a:latin typeface="DM Sans"/>
              <a:ea typeface="DM Sans"/>
              <a:cs typeface="DM Sans"/>
              <a:sym typeface="DM Sans"/>
            </a:endParaRPr>
          </a:p>
          <a:p>
            <a:pPr marL="0" lvl="0" indent="0" algn="l" rtl="0">
              <a:spcBef>
                <a:spcPts val="800"/>
              </a:spcBef>
              <a:spcAft>
                <a:spcPts val="0"/>
              </a:spcAft>
              <a:buNone/>
            </a:pPr>
            <a:r>
              <a:rPr lang="es" sz="1250" b="1">
                <a:solidFill>
                  <a:schemeClr val="dk1"/>
                </a:solidFill>
                <a:latin typeface="DM Sans"/>
                <a:ea typeface="DM Sans"/>
                <a:cs typeface="DM Sans"/>
                <a:sym typeface="DM Sans"/>
              </a:rPr>
              <a:t>Ejemplo</a:t>
            </a:r>
            <a:endParaRPr sz="12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250" b="1">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Algunas pistas 😎 Para lograr coherencia entre la librería seleccionada y el proyecto, deberás pensar en su aplicación real. Supongamos:</a:t>
            </a:r>
            <a:endParaRPr sz="1250" u="sng">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Trabajo con fechas, en este caso lo más útil sería elegir librería Luxon 📆</a:t>
            </a:r>
            <a:endParaRPr sz="1250">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Trabajo con alert, entonces lo más coherente sería tomar Toastify o Sweet Alert 🚨</a:t>
            </a:r>
            <a:endParaRPr sz="1250">
              <a:solidFill>
                <a:schemeClr val="dk1"/>
              </a:solidFill>
              <a:latin typeface="DM Sans"/>
              <a:ea typeface="DM Sans"/>
              <a:cs typeface="DM Sans"/>
              <a:sym typeface="DM Sans"/>
            </a:endParaRPr>
          </a:p>
          <a:p>
            <a:pPr marL="0" lvl="0" indent="0" algn="l" rtl="0">
              <a:spcBef>
                <a:spcPts val="0"/>
              </a:spcBef>
              <a:spcAft>
                <a:spcPts val="0"/>
              </a:spcAft>
              <a:buNone/>
            </a:pPr>
            <a:endParaRPr sz="1150">
              <a:solidFill>
                <a:schemeClr val="dk1"/>
              </a:solidFill>
              <a:latin typeface="DM Sans"/>
              <a:ea typeface="DM Sans"/>
              <a:cs typeface="DM Sans"/>
              <a:sym typeface="DM Sans"/>
            </a:endParaRPr>
          </a:p>
          <a:p>
            <a:pPr marL="0" lvl="0" indent="0" algn="l" rtl="0">
              <a:spcBef>
                <a:spcPts val="0"/>
              </a:spcBef>
              <a:spcAft>
                <a:spcPts val="0"/>
              </a:spcAft>
              <a:buNone/>
            </a:pPr>
            <a:r>
              <a:rPr lang="es" sz="1050">
                <a:solidFill>
                  <a:schemeClr val="dk1"/>
                </a:solidFill>
                <a:highlight>
                  <a:schemeClr val="accent6"/>
                </a:highlight>
                <a:latin typeface="DM Sans"/>
                <a:ea typeface="DM Sans"/>
                <a:cs typeface="DM Sans"/>
                <a:sym typeface="DM Sans"/>
              </a:rPr>
              <a:t>Podrás encontrar un ejemplo en la carpeta de clase.</a:t>
            </a:r>
            <a:endParaRPr sz="1050">
              <a:solidFill>
                <a:schemeClr val="dk1"/>
              </a:solidFill>
              <a:highlight>
                <a:schemeClr val="accent6"/>
              </a:highlight>
              <a:latin typeface="DM Sans"/>
              <a:ea typeface="DM Sans"/>
              <a:cs typeface="DM Sans"/>
              <a:sym typeface="DM Sans"/>
            </a:endParaRPr>
          </a:p>
        </p:txBody>
      </p:sp>
      <p:sp>
        <p:nvSpPr>
          <p:cNvPr id="543" name="Google Shape;543;p77"/>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4" name="Google Shape;544;p77"/>
          <p:cNvSpPr/>
          <p:nvPr/>
        </p:nvSpPr>
        <p:spPr>
          <a:xfrm>
            <a:off x="580075" y="267300"/>
            <a:ext cx="2175300" cy="365400"/>
          </a:xfrm>
          <a:prstGeom prst="roundRect">
            <a:avLst>
              <a:gd name="adj" fmla="val 16667"/>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6</a:t>
            </a:r>
            <a:endParaRPr sz="1500">
              <a:latin typeface="DM Sans Medium"/>
              <a:ea typeface="DM Sans Medium"/>
              <a:cs typeface="DM Sans Medium"/>
              <a:sym typeface="DM Sans Medium"/>
            </a:endParaRPr>
          </a:p>
        </p:txBody>
      </p:sp>
      <p:grpSp>
        <p:nvGrpSpPr>
          <p:cNvPr id="545" name="Google Shape;545;p77"/>
          <p:cNvGrpSpPr/>
          <p:nvPr/>
        </p:nvGrpSpPr>
        <p:grpSpPr>
          <a:xfrm>
            <a:off x="7964356" y="266054"/>
            <a:ext cx="702103" cy="660429"/>
            <a:chOff x="3137108" y="2467173"/>
            <a:chExt cx="738900" cy="738900"/>
          </a:xfrm>
        </p:grpSpPr>
        <p:sp>
          <p:nvSpPr>
            <p:cNvPr id="546" name="Google Shape;546;p77"/>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7" name="Google Shape;547;p77"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552" name="Google Shape;552;p78"/>
          <p:cNvGrpSpPr/>
          <p:nvPr/>
        </p:nvGrpSpPr>
        <p:grpSpPr>
          <a:xfrm>
            <a:off x="4202551" y="905623"/>
            <a:ext cx="738900" cy="738900"/>
            <a:chOff x="7208351" y="2467173"/>
            <a:chExt cx="738900" cy="738900"/>
          </a:xfrm>
        </p:grpSpPr>
        <p:sp>
          <p:nvSpPr>
            <p:cNvPr id="553" name="Google Shape;553;p78"/>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4" name="Google Shape;554;p7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55" name="Google Shape;555;p78"/>
          <p:cNvSpPr txBox="1"/>
          <p:nvPr/>
        </p:nvSpPr>
        <p:spPr>
          <a:xfrm>
            <a:off x="1461300" y="1836688"/>
            <a:ext cx="6221400" cy="1182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600" b="1">
                <a:solidFill>
                  <a:schemeClr val="lt1"/>
                </a:solidFill>
                <a:latin typeface="DM Sans"/>
                <a:ea typeface="DM Sans"/>
                <a:cs typeface="DM Sans"/>
                <a:sym typeface="DM Sans"/>
              </a:rPr>
              <a:t>Preparándonos para la entrega final</a:t>
            </a:r>
            <a:endParaRPr sz="3600" b="1">
              <a:solidFill>
                <a:schemeClr val="lt1"/>
              </a:solidFill>
              <a:latin typeface="DM Sans"/>
              <a:ea typeface="DM Sans"/>
              <a:cs typeface="DM Sans"/>
              <a:sym typeface="DM Sans"/>
            </a:endParaRPr>
          </a:p>
        </p:txBody>
      </p:sp>
      <p:sp>
        <p:nvSpPr>
          <p:cNvPr id="556" name="Google Shape;556;p78"/>
          <p:cNvSpPr txBox="1"/>
          <p:nvPr/>
        </p:nvSpPr>
        <p:spPr>
          <a:xfrm>
            <a:off x="475500" y="3018700"/>
            <a:ext cx="8193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En la clase 17 finaliza el curso de JavaScript y se presentará la consigna de la entrega definitiva del </a:t>
            </a:r>
            <a:r>
              <a:rPr lang="es" sz="2000" b="1">
                <a:solidFill>
                  <a:schemeClr val="lt1"/>
                </a:solidFill>
                <a:latin typeface="DM Sans"/>
                <a:ea typeface="DM Sans"/>
                <a:cs typeface="DM Sans"/>
                <a:sym typeface="DM Sans"/>
              </a:rPr>
              <a:t>proyecto final</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9"/>
          <p:cNvSpPr txBox="1"/>
          <p:nvPr/>
        </p:nvSpPr>
        <p:spPr>
          <a:xfrm>
            <a:off x="3631225" y="1465700"/>
            <a:ext cx="4628100" cy="23823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La </a:t>
            </a:r>
            <a:r>
              <a:rPr lang="es" sz="1350" b="1">
                <a:latin typeface="DM Sans"/>
                <a:ea typeface="DM Sans"/>
                <a:cs typeface="DM Sans"/>
                <a:sym typeface="DM Sans"/>
              </a:rPr>
              <a:t>entrega del proyecto final</a:t>
            </a:r>
            <a:r>
              <a:rPr lang="es" sz="1350">
                <a:latin typeface="DM Sans"/>
                <a:ea typeface="DM Sans"/>
                <a:cs typeface="DM Sans"/>
                <a:sym typeface="DM Sans"/>
              </a:rPr>
              <a:t> se compone de temas vistos hasta el momento, más otros que verán </a:t>
            </a:r>
            <a:r>
              <a:rPr lang="es" sz="1350">
                <a:highlight>
                  <a:schemeClr val="accent6"/>
                </a:highlight>
                <a:latin typeface="DM Sans"/>
                <a:ea typeface="DM Sans"/>
                <a:cs typeface="DM Sans"/>
                <a:sym typeface="DM Sans"/>
              </a:rPr>
              <a:t>durante este y el próximo módulo</a:t>
            </a:r>
            <a:r>
              <a:rPr lang="es" sz="1350">
                <a:latin typeface="DM Sans"/>
                <a:ea typeface="DM Sans"/>
                <a:cs typeface="DM Sans"/>
                <a:sym typeface="DM Sans"/>
              </a:rPr>
              <a:t> 💪.</a:t>
            </a:r>
            <a:endParaRPr sz="1350">
              <a:highlight>
                <a:schemeClr val="lt1"/>
              </a:highlight>
              <a:latin typeface="DM Sans"/>
              <a:ea typeface="DM Sans"/>
              <a:cs typeface="DM Sans"/>
              <a:sym typeface="DM Sans"/>
            </a:endParaRPr>
          </a:p>
          <a:p>
            <a:pPr marL="457200" lvl="0" indent="0" algn="l" rtl="0">
              <a:lnSpc>
                <a:spcPct val="30000"/>
              </a:lnSpc>
              <a:spcBef>
                <a:spcPts val="800"/>
              </a:spcBef>
              <a:spcAft>
                <a:spcPts val="0"/>
              </a:spcAft>
              <a:buNone/>
            </a:pPr>
            <a:endParaRPr sz="1350">
              <a:latin typeface="DM Sans"/>
              <a:ea typeface="DM Sans"/>
              <a:cs typeface="DM Sans"/>
              <a:sym typeface="DM Sans"/>
            </a:endParaRPr>
          </a:p>
          <a:p>
            <a:pPr marL="457200" lvl="0" indent="-314325" algn="l" rtl="0">
              <a:spcBef>
                <a:spcPts val="800"/>
              </a:spcBef>
              <a:spcAft>
                <a:spcPts val="0"/>
              </a:spcAft>
              <a:buClr>
                <a:srgbClr val="EA90FF"/>
              </a:buClr>
              <a:buSzPts val="1350"/>
              <a:buFont typeface="DM Sans"/>
              <a:buChar char="✓"/>
            </a:pPr>
            <a:r>
              <a:rPr lang="es" sz="1350">
                <a:latin typeface="DM Sans"/>
                <a:ea typeface="DM Sans"/>
                <a:cs typeface="DM Sans"/>
                <a:sym typeface="DM Sans"/>
              </a:rPr>
              <a:t>Te recomendamos ir avanzando con los ejercicios de la Guía de Actividadesk✨</a:t>
            </a:r>
            <a:endParaRPr sz="1350">
              <a:latin typeface="DM Sans"/>
              <a:ea typeface="DM Sans"/>
              <a:cs typeface="DM Sans"/>
              <a:sym typeface="DM Sans"/>
            </a:endParaRPr>
          </a:p>
          <a:p>
            <a:pPr marL="457200" lvl="0" indent="0" algn="l" rtl="0">
              <a:lnSpc>
                <a:spcPct val="30000"/>
              </a:lnSpc>
              <a:spcBef>
                <a:spcPts val="800"/>
              </a:spcBef>
              <a:spcAft>
                <a:spcPts val="0"/>
              </a:spcAft>
              <a:buNone/>
            </a:pPr>
            <a:endParaRPr sz="1350">
              <a:latin typeface="DM Sans"/>
              <a:ea typeface="DM Sans"/>
              <a:cs typeface="DM Sans"/>
              <a:sym typeface="DM Sans"/>
            </a:endParaRPr>
          </a:p>
          <a:p>
            <a:pPr marL="457200" lvl="0" indent="-314325" algn="l" rtl="0">
              <a:spcBef>
                <a:spcPts val="800"/>
              </a:spcBef>
              <a:spcAft>
                <a:spcPts val="0"/>
              </a:spcAft>
              <a:buClr>
                <a:srgbClr val="EA90FF"/>
              </a:buClr>
              <a:buSzPts val="1350"/>
              <a:buFont typeface="DM Sans"/>
              <a:buChar char="✓"/>
            </a:pPr>
            <a:r>
              <a:rPr lang="es" sz="1350">
                <a:latin typeface="DM Sans"/>
                <a:ea typeface="DM Sans"/>
                <a:cs typeface="DM Sans"/>
                <a:sym typeface="DM Sans"/>
              </a:rPr>
              <a:t>Recuerden que la consigna del proyecto final se entrega recién ¡en la clase Nº 16! 🙌 </a:t>
            </a:r>
            <a:r>
              <a:rPr lang="es" sz="1350" b="1">
                <a:latin typeface="DM Sans"/>
                <a:ea typeface="DM Sans"/>
                <a:cs typeface="DM Sans"/>
                <a:sym typeface="DM Sans"/>
              </a:rPr>
              <a:t>Y tendrán hasta 10 días para resolverlo y subirlo.</a:t>
            </a:r>
            <a:endParaRPr sz="1350" b="1">
              <a:latin typeface="DM Sans"/>
              <a:ea typeface="DM Sans"/>
              <a:cs typeface="DM Sans"/>
              <a:sym typeface="DM Sans"/>
            </a:endParaRPr>
          </a:p>
        </p:txBody>
      </p:sp>
      <p:pic>
        <p:nvPicPr>
          <p:cNvPr id="562" name="Google Shape;562;p79"/>
          <p:cNvPicPr preferRelativeResize="0"/>
          <p:nvPr/>
        </p:nvPicPr>
        <p:blipFill>
          <a:blip r:embed="rId3">
            <a:alphaModFix/>
          </a:blip>
          <a:stretch>
            <a:fillRect/>
          </a:stretch>
        </p:blipFill>
        <p:spPr>
          <a:xfrm>
            <a:off x="-39125" y="1607824"/>
            <a:ext cx="3628850" cy="1808300"/>
          </a:xfrm>
          <a:prstGeom prst="rect">
            <a:avLst/>
          </a:prstGeom>
          <a:noFill/>
          <a:ln>
            <a:noFill/>
          </a:ln>
        </p:spPr>
      </p:pic>
      <p:pic>
        <p:nvPicPr>
          <p:cNvPr id="563" name="Google Shape;563;p79"/>
          <p:cNvPicPr preferRelativeResize="0"/>
          <p:nvPr/>
        </p:nvPicPr>
        <p:blipFill>
          <a:blip r:embed="rId4">
            <a:alphaModFix/>
          </a:blip>
          <a:stretch>
            <a:fillRect/>
          </a:stretch>
        </p:blipFill>
        <p:spPr>
          <a:xfrm>
            <a:off x="1450025" y="2068863"/>
            <a:ext cx="886200" cy="886200"/>
          </a:xfrm>
          <a:prstGeom prst="rect">
            <a:avLst/>
          </a:prstGeom>
          <a:noFill/>
          <a:ln>
            <a:noFill/>
          </a:ln>
        </p:spPr>
      </p:pic>
      <p:grpSp>
        <p:nvGrpSpPr>
          <p:cNvPr id="564" name="Google Shape;564;p79"/>
          <p:cNvGrpSpPr/>
          <p:nvPr/>
        </p:nvGrpSpPr>
        <p:grpSpPr>
          <a:xfrm>
            <a:off x="475707" y="450049"/>
            <a:ext cx="535111" cy="535111"/>
            <a:chOff x="4202550" y="994173"/>
            <a:chExt cx="738900" cy="738900"/>
          </a:xfrm>
        </p:grpSpPr>
        <p:sp>
          <p:nvSpPr>
            <p:cNvPr id="565" name="Google Shape;565;p79"/>
            <p:cNvSpPr/>
            <p:nvPr/>
          </p:nvSpPr>
          <p:spPr>
            <a:xfrm>
              <a:off x="4202550" y="9941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566" name="Google Shape;566;p79" title="ícono de codertips"/>
            <p:cNvPicPr preferRelativeResize="0"/>
            <p:nvPr/>
          </p:nvPicPr>
          <p:blipFill>
            <a:blip r:embed="rId5">
              <a:alphaModFix/>
            </a:blip>
            <a:stretch>
              <a:fillRect/>
            </a:stretch>
          </p:blipFill>
          <p:spPr>
            <a:xfrm>
              <a:off x="4346700" y="1138325"/>
              <a:ext cx="450600" cy="450600"/>
            </a:xfrm>
            <a:prstGeom prst="rect">
              <a:avLst/>
            </a:prstGeom>
            <a:noFill/>
            <a:ln>
              <a:noFill/>
            </a:ln>
          </p:spPr>
        </p:pic>
      </p:grpSp>
      <p:sp>
        <p:nvSpPr>
          <p:cNvPr id="567" name="Google Shape;567;p79"/>
          <p:cNvSpPr txBox="1"/>
          <p:nvPr/>
        </p:nvSpPr>
        <p:spPr>
          <a:xfrm>
            <a:off x="61800" y="500550"/>
            <a:ext cx="3000000" cy="434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1800" b="1">
                <a:solidFill>
                  <a:schemeClr val="dk1"/>
                </a:solidFill>
                <a:highlight>
                  <a:schemeClr val="lt1"/>
                </a:highlight>
                <a:latin typeface="DM Sans"/>
                <a:ea typeface="DM Sans"/>
                <a:cs typeface="DM Sans"/>
                <a:sym typeface="DM Sans"/>
              </a:rPr>
              <a:t>CoderTips</a:t>
            </a:r>
            <a:endParaRPr sz="100">
              <a:highlight>
                <a:schemeClr val="lt1"/>
              </a:high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81"/>
          <p:cNvPicPr preferRelativeResize="0"/>
          <p:nvPr/>
        </p:nvPicPr>
        <p:blipFill rotWithShape="1">
          <a:blip r:embed="rId3">
            <a:alphaModFix/>
          </a:blip>
          <a:srcRect l="3325" t="931"/>
          <a:stretch/>
        </p:blipFill>
        <p:spPr>
          <a:xfrm>
            <a:off x="-8600" y="0"/>
            <a:ext cx="3314524" cy="5143501"/>
          </a:xfrm>
          <a:prstGeom prst="rect">
            <a:avLst/>
          </a:prstGeom>
          <a:noFill/>
          <a:ln>
            <a:noFill/>
          </a:ln>
        </p:spPr>
      </p:pic>
      <p:sp>
        <p:nvSpPr>
          <p:cNvPr id="578" name="Google Shape;578;p81"/>
          <p:cNvSpPr txBox="1"/>
          <p:nvPr/>
        </p:nvSpPr>
        <p:spPr>
          <a:xfrm>
            <a:off x="3641425" y="902250"/>
            <a:ext cx="4987200" cy="11697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s" sz="4000" b="1">
                <a:solidFill>
                  <a:schemeClr val="dk1"/>
                </a:solidFill>
                <a:latin typeface="DM Sans"/>
                <a:ea typeface="DM Sans"/>
                <a:cs typeface="DM Sans"/>
                <a:sym typeface="DM Sans"/>
              </a:rPr>
              <a:t>Encuesta</a:t>
            </a:r>
            <a:endParaRPr sz="4000" b="1">
              <a:solidFill>
                <a:schemeClr val="dk1"/>
              </a:solidFill>
              <a:latin typeface="DM Sans"/>
              <a:ea typeface="DM Sans"/>
              <a:cs typeface="DM Sans"/>
              <a:sym typeface="DM Sans"/>
            </a:endParaRPr>
          </a:p>
          <a:p>
            <a:pPr marL="0" lvl="0" indent="0" algn="l" rtl="0">
              <a:lnSpc>
                <a:spcPct val="80000"/>
              </a:lnSpc>
              <a:spcBef>
                <a:spcPts val="0"/>
              </a:spcBef>
              <a:spcAft>
                <a:spcPts val="0"/>
              </a:spcAft>
              <a:buNone/>
            </a:pPr>
            <a:r>
              <a:rPr lang="es" sz="4000" b="1">
                <a:solidFill>
                  <a:srgbClr val="83AEFB"/>
                </a:solidFill>
                <a:latin typeface="DM Sans"/>
                <a:ea typeface="DM Sans"/>
                <a:cs typeface="DM Sans"/>
                <a:sym typeface="DM Sans"/>
              </a:rPr>
              <a:t>sobre esta clase</a:t>
            </a:r>
            <a:endParaRPr sz="4000" b="1">
              <a:solidFill>
                <a:srgbClr val="83AEFB"/>
              </a:solidFill>
              <a:latin typeface="DM Sans"/>
              <a:ea typeface="DM Sans"/>
              <a:cs typeface="DM Sans"/>
              <a:sym typeface="DM Sans"/>
            </a:endParaRPr>
          </a:p>
        </p:txBody>
      </p:sp>
      <p:sp>
        <p:nvSpPr>
          <p:cNvPr id="579" name="Google Shape;579;p81"/>
          <p:cNvSpPr txBox="1"/>
          <p:nvPr/>
        </p:nvSpPr>
        <p:spPr>
          <a:xfrm>
            <a:off x="3641425" y="2411900"/>
            <a:ext cx="4987200" cy="19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marL="0" lvl="0" indent="0" algn="l" rtl="0">
              <a:spcBef>
                <a:spcPts val="0"/>
              </a:spcBef>
              <a:spcAft>
                <a:spcPts val="0"/>
              </a:spcAft>
              <a:buNone/>
            </a:pPr>
            <a:endParaRPr sz="1600">
              <a:latin typeface="Helvetica Neue Light"/>
              <a:ea typeface="Helvetica Neue Light"/>
              <a:cs typeface="Helvetica Neue Light"/>
              <a:sym typeface="Helvetica Neue Light"/>
            </a:endParaRPr>
          </a:p>
          <a:p>
            <a:pPr marL="0" lvl="0" indent="0" algn="l" rtl="0">
              <a:spcBef>
                <a:spcPts val="0"/>
              </a:spcBef>
              <a:spcAft>
                <a:spcPts val="0"/>
              </a:spcAft>
              <a:buNone/>
            </a:pPr>
            <a:r>
              <a:rPr lang="es" sz="1350" b="1">
                <a:latin typeface="DM Sans"/>
                <a:ea typeface="DM Sans"/>
                <a:cs typeface="DM Sans"/>
                <a:sym typeface="DM Sans"/>
              </a:rPr>
              <a:t>¡Terminamos el módulo 4: Implementación!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Cuéntanos qué temas te resultaron más complejos de entender. </a:t>
            </a:r>
            <a:r>
              <a:rPr lang="es" sz="1350" b="1">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580" name="Google Shape;580;p81"/>
          <p:cNvPicPr preferRelativeResize="0"/>
          <p:nvPr/>
        </p:nvPicPr>
        <p:blipFill rotWithShape="1">
          <a:blip r:embed="rId4">
            <a:alphaModFix/>
          </a:blip>
          <a:srcRect l="33171" r="23876"/>
          <a:stretch/>
        </p:blipFill>
        <p:spPr>
          <a:xfrm>
            <a:off x="-8600" y="0"/>
            <a:ext cx="3314524" cy="5143501"/>
          </a:xfrm>
          <a:prstGeom prst="rect">
            <a:avLst/>
          </a:prstGeom>
          <a:noFill/>
          <a:ln>
            <a:noFill/>
          </a:ln>
        </p:spPr>
      </p:pic>
      <p:pic>
        <p:nvPicPr>
          <p:cNvPr id="581" name="Google Shape;581;p81" title="imagen decorativa de un foco de luz"/>
          <p:cNvPicPr preferRelativeResize="0"/>
          <p:nvPr/>
        </p:nvPicPr>
        <p:blipFill rotWithShape="1">
          <a:blip r:embed="rId5">
            <a:alphaModFix/>
          </a:blip>
          <a:srcRect l="29645" r="28316"/>
          <a:stretch/>
        </p:blipFill>
        <p:spPr>
          <a:xfrm>
            <a:off x="-8600" y="0"/>
            <a:ext cx="3314524"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2"/>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4000" b="1">
                <a:solidFill>
                  <a:srgbClr val="EAFF6A"/>
                </a:solidFill>
                <a:latin typeface="DM Sans"/>
                <a:ea typeface="DM Sans"/>
                <a:cs typeface="DM Sans"/>
                <a:sym typeface="DM Sans"/>
              </a:rPr>
              <a:t>Resumen</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100000"/>
              </a:lnSpc>
              <a:spcBef>
                <a:spcPts val="0"/>
              </a:spcBef>
              <a:spcAft>
                <a:spcPts val="0"/>
              </a:spcAft>
              <a:buNone/>
            </a:pPr>
            <a:r>
              <a:rPr lang="es" sz="4000" b="1">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587" name="Google Shape;587;p82"/>
          <p:cNvSpPr txBox="1"/>
          <p:nvPr/>
        </p:nvSpPr>
        <p:spPr>
          <a:xfrm>
            <a:off x="2109143" y="2502363"/>
            <a:ext cx="4925700" cy="10647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Sweet Alert</a:t>
            </a:r>
            <a:endParaRPr sz="1350">
              <a:solidFill>
                <a:schemeClr val="lt1"/>
              </a:solidFill>
              <a:latin typeface="DM Sans"/>
              <a:ea typeface="DM Sans"/>
              <a:cs typeface="DM Sans"/>
              <a:sym typeface="DM Sans"/>
            </a:endParaRPr>
          </a:p>
          <a:p>
            <a:pPr marL="457200" lvl="0" indent="-314325" algn="l" rtl="0">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Toastify JS</a:t>
            </a:r>
            <a:endParaRPr sz="1350">
              <a:solidFill>
                <a:schemeClr val="lt1"/>
              </a:solidFill>
              <a:latin typeface="DM Sans"/>
              <a:ea typeface="DM Sans"/>
              <a:cs typeface="DM Sans"/>
              <a:sym typeface="DM Sans"/>
            </a:endParaRPr>
          </a:p>
          <a:p>
            <a:pPr marL="457200" lvl="0" indent="-314325" algn="l" rtl="0">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Luxon</a:t>
            </a:r>
            <a:endParaRPr sz="1350">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3"/>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Opina y valora</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a:t>
            </a:r>
            <a:endParaRPr sz="4000" b="1">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p:nvPr/>
        </p:nvSpPr>
        <p:spPr>
          <a:xfrm>
            <a:off x="475500" y="805225"/>
            <a:ext cx="7968600" cy="108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4000" b="1">
                <a:solidFill>
                  <a:srgbClr val="EAFF6A"/>
                </a:solidFill>
                <a:latin typeface="DM Sans"/>
                <a:ea typeface="DM Sans"/>
                <a:cs typeface="DM Sans"/>
                <a:sym typeface="DM Sans"/>
              </a:rPr>
              <a:t>Librerías en JavaScript</a:t>
            </a:r>
            <a:r>
              <a:rPr lang="es" sz="4000" b="1">
                <a:solidFill>
                  <a:srgbClr val="DEFC52"/>
                </a:solidFill>
                <a:latin typeface="DM Sans"/>
                <a:ea typeface="DM Sans"/>
                <a:cs typeface="DM Sans"/>
                <a:sym typeface="DM Sans"/>
              </a:rPr>
              <a:t> </a:t>
            </a:r>
            <a:endParaRPr sz="1600" b="1">
              <a:solidFill>
                <a:schemeClr val="lt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sz="2000">
              <a:solidFill>
                <a:schemeClr val="lt1"/>
              </a:solidFill>
              <a:latin typeface="DM Sans"/>
              <a:ea typeface="DM Sans"/>
              <a:cs typeface="DM Sans"/>
              <a:sym typeface="DM Sans"/>
            </a:endParaRPr>
          </a:p>
          <a:p>
            <a:pPr marL="0" lvl="0" indent="0" algn="ctr" rtl="0">
              <a:lnSpc>
                <a:spcPct val="100000"/>
              </a:lnSpc>
              <a:spcBef>
                <a:spcPts val="0"/>
              </a:spcBef>
              <a:spcAft>
                <a:spcPts val="0"/>
              </a:spcAft>
              <a:buClr>
                <a:schemeClr val="dk1"/>
              </a:buClr>
              <a:buSzPts val="1100"/>
              <a:buFont typeface="Arial"/>
              <a:buNone/>
            </a:pPr>
            <a:endParaRPr sz="4000" b="1">
              <a:solidFill>
                <a:schemeClr val="lt1"/>
              </a:solidFill>
              <a:latin typeface="DM Sans"/>
              <a:ea typeface="DM Sans"/>
              <a:cs typeface="DM Sans"/>
              <a:sym typeface="DM Sans"/>
            </a:endParaRPr>
          </a:p>
          <a:p>
            <a:pPr marL="0" lvl="0" indent="0" algn="ctr" rtl="0">
              <a:lnSpc>
                <a:spcPct val="100000"/>
              </a:lnSpc>
              <a:spcBef>
                <a:spcPts val="0"/>
              </a:spcBef>
              <a:spcAft>
                <a:spcPts val="0"/>
              </a:spcAft>
              <a:buNone/>
            </a:pPr>
            <a:endParaRPr sz="4000" b="1">
              <a:solidFill>
                <a:schemeClr val="lt1"/>
              </a:solidFill>
              <a:latin typeface="DM Sans"/>
              <a:ea typeface="DM Sans"/>
              <a:cs typeface="DM Sans"/>
              <a:sym typeface="DM Sans"/>
            </a:endParaRPr>
          </a:p>
        </p:txBody>
      </p:sp>
      <p:sp>
        <p:nvSpPr>
          <p:cNvPr id="105" name="Google Shape;105;p21"/>
          <p:cNvSpPr txBox="1"/>
          <p:nvPr/>
        </p:nvSpPr>
        <p:spPr>
          <a:xfrm>
            <a:off x="475493" y="2191538"/>
            <a:ext cx="4925700" cy="175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Son códigos pre-escritos que facilitan el desarrollo de aplicaciones. Podemos pensar las librerías como </a:t>
            </a:r>
            <a:r>
              <a:rPr lang="es" sz="1600" b="1">
                <a:solidFill>
                  <a:schemeClr val="lt1"/>
                </a:solidFill>
                <a:latin typeface="DM Sans"/>
                <a:ea typeface="DM Sans"/>
                <a:cs typeface="DM Sans"/>
                <a:sym typeface="DM Sans"/>
              </a:rPr>
              <a:t>pequeños programas escritos por terceros</a:t>
            </a:r>
            <a:r>
              <a:rPr lang="es" sz="1600">
                <a:solidFill>
                  <a:schemeClr val="lt1"/>
                </a:solidFill>
                <a:latin typeface="DM Sans"/>
                <a:ea typeface="DM Sans"/>
                <a:cs typeface="DM Sans"/>
                <a:sym typeface="DM Sans"/>
              </a:rPr>
              <a:t> que podemos incorporar a nuestra aplicación para resolver problemas determinados.</a:t>
            </a:r>
            <a:endParaRPr sz="1600" u="sng">
              <a:solidFill>
                <a:schemeClr val="accent5"/>
              </a:solidFill>
              <a:latin typeface="DM Sans"/>
              <a:ea typeface="DM Sans"/>
              <a:cs typeface="DM Sans"/>
              <a:sym typeface="DM Sans"/>
            </a:endParaRPr>
          </a:p>
          <a:p>
            <a:pPr marL="457200" lvl="0" indent="0" algn="l" rtl="0">
              <a:spcBef>
                <a:spcPts val="1000"/>
              </a:spcBef>
              <a:spcAft>
                <a:spcPts val="1000"/>
              </a:spcAft>
              <a:buNone/>
            </a:pPr>
            <a:endParaRPr sz="1350">
              <a:solidFill>
                <a:schemeClr val="lt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4"/>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b="1">
                <a:solidFill>
                  <a:srgbClr val="FFFFFF"/>
                </a:solidFill>
                <a:latin typeface="DM Sans"/>
                <a:ea typeface="DM Sans"/>
                <a:cs typeface="DM Sans"/>
                <a:sym typeface="DM Sans"/>
              </a:rPr>
              <a:t>Muchas gracias</a:t>
            </a:r>
            <a:r>
              <a:rPr lang="es" sz="4000" b="1">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85"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p:nvPr/>
        </p:nvSpPr>
        <p:spPr>
          <a:xfrm>
            <a:off x="3649500" y="1236038"/>
            <a:ext cx="4987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Librerías en JavaScript</a:t>
            </a:r>
            <a:endParaRPr sz="4000" b="1">
              <a:solidFill>
                <a:schemeClr val="dk1"/>
              </a:solidFill>
              <a:latin typeface="DM Sans"/>
              <a:ea typeface="DM Sans"/>
              <a:cs typeface="DM Sans"/>
              <a:sym typeface="DM Sans"/>
            </a:endParaRPr>
          </a:p>
        </p:txBody>
      </p:sp>
      <p:sp>
        <p:nvSpPr>
          <p:cNvPr id="111" name="Google Shape;111;p22"/>
          <p:cNvSpPr txBox="1"/>
          <p:nvPr/>
        </p:nvSpPr>
        <p:spPr>
          <a:xfrm>
            <a:off x="3649500" y="2891650"/>
            <a:ext cx="4987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Funcionan como cajas de herramientas que resuelven problemas recurrentes de forma rápida y eficiente. Podemos incorporarlas y utilizarlas a discreción según nuestra demanda 🔧.</a:t>
            </a:r>
            <a:endParaRPr sz="1350">
              <a:latin typeface="DM Sans"/>
              <a:ea typeface="DM Sans"/>
              <a:cs typeface="DM Sans"/>
              <a:sym typeface="DM Sans"/>
            </a:endParaRPr>
          </a:p>
        </p:txBody>
      </p:sp>
      <p:pic>
        <p:nvPicPr>
          <p:cNvPr id="112" name="Google Shape;112;p22"/>
          <p:cNvPicPr preferRelativeResize="0"/>
          <p:nvPr/>
        </p:nvPicPr>
        <p:blipFill>
          <a:blip r:embed="rId3">
            <a:alphaModFix/>
          </a:blip>
          <a:stretch>
            <a:fillRect/>
          </a:stretch>
        </p:blipFill>
        <p:spPr>
          <a:xfrm>
            <a:off x="668900" y="1135875"/>
            <a:ext cx="2871750" cy="28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p:nvPr/>
        </p:nvSpPr>
        <p:spPr>
          <a:xfrm>
            <a:off x="3649500" y="1589688"/>
            <a:ext cx="49872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En esta clase veremos…</a:t>
            </a:r>
            <a:endParaRPr sz="3000" b="1">
              <a:solidFill>
                <a:schemeClr val="dk1"/>
              </a:solidFill>
              <a:latin typeface="DM Sans"/>
              <a:ea typeface="DM Sans"/>
              <a:cs typeface="DM Sans"/>
              <a:sym typeface="DM Sans"/>
            </a:endParaRPr>
          </a:p>
        </p:txBody>
      </p:sp>
      <p:sp>
        <p:nvSpPr>
          <p:cNvPr id="118" name="Google Shape;118;p23"/>
          <p:cNvSpPr txBox="1"/>
          <p:nvPr/>
        </p:nvSpPr>
        <p:spPr>
          <a:xfrm>
            <a:off x="3649500" y="2189988"/>
            <a:ext cx="4987200" cy="1050900"/>
          </a:xfrm>
          <a:prstGeom prst="rect">
            <a:avLst/>
          </a:prstGeom>
          <a:noFill/>
          <a:ln>
            <a:noFill/>
          </a:ln>
        </p:spPr>
        <p:txBody>
          <a:bodyPr spcFirstLastPara="1" wrap="square" lIns="91425" tIns="91425" rIns="91425" bIns="91425" anchor="t" anchorCtr="0">
            <a:spAutoFit/>
          </a:bodyPr>
          <a:lstStyle/>
          <a:p>
            <a:pPr marL="0" lvl="0" indent="0" algn="l" rtl="0">
              <a:lnSpc>
                <a:spcPct val="30000"/>
              </a:lnSpc>
              <a:spcBef>
                <a:spcPts val="0"/>
              </a:spcBef>
              <a:spcAft>
                <a:spcPts val="0"/>
              </a:spcAft>
              <a:buNone/>
            </a:pPr>
            <a:endParaRPr sz="1200" b="1">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a:solidFill>
                  <a:schemeClr val="dk1"/>
                </a:solidFill>
                <a:latin typeface="DM Sans"/>
                <a:ea typeface="DM Sans"/>
                <a:cs typeface="DM Sans"/>
                <a:sym typeface="DM Sans"/>
              </a:rPr>
              <a:t>Sweet Alert</a:t>
            </a:r>
            <a:endParaRPr sz="1200">
              <a:solidFill>
                <a:schemeClr val="dk1"/>
              </a:solidFill>
              <a:latin typeface="DM Sans"/>
              <a:ea typeface="DM Sans"/>
              <a:cs typeface="DM Sans"/>
              <a:sym typeface="DM Sans"/>
            </a:endParaRPr>
          </a:p>
          <a:p>
            <a:pPr marL="457200" lvl="0" indent="-304800" algn="l" rtl="0">
              <a:spcBef>
                <a:spcPts val="1000"/>
              </a:spcBef>
              <a:spcAft>
                <a:spcPts val="0"/>
              </a:spcAft>
              <a:buClr>
                <a:schemeClr val="accent4"/>
              </a:buClr>
              <a:buSzPts val="1200"/>
              <a:buFont typeface="DM Sans"/>
              <a:buChar char="✓"/>
            </a:pPr>
            <a:r>
              <a:rPr lang="es" sz="1200">
                <a:solidFill>
                  <a:schemeClr val="dk1"/>
                </a:solidFill>
                <a:latin typeface="DM Sans"/>
                <a:ea typeface="DM Sans"/>
                <a:cs typeface="DM Sans"/>
                <a:sym typeface="DM Sans"/>
              </a:rPr>
              <a:t>Toastify</a:t>
            </a:r>
            <a:endParaRPr sz="1200">
              <a:solidFill>
                <a:schemeClr val="dk1"/>
              </a:solidFill>
              <a:latin typeface="DM Sans"/>
              <a:ea typeface="DM Sans"/>
              <a:cs typeface="DM Sans"/>
              <a:sym typeface="DM Sans"/>
            </a:endParaRPr>
          </a:p>
          <a:p>
            <a:pPr marL="457200" lvl="0" indent="-304800" algn="l" rtl="0">
              <a:spcBef>
                <a:spcPts val="1000"/>
              </a:spcBef>
              <a:spcAft>
                <a:spcPts val="1000"/>
              </a:spcAft>
              <a:buClr>
                <a:schemeClr val="accent4"/>
              </a:buClr>
              <a:buSzPts val="1200"/>
              <a:buFont typeface="DM Sans"/>
              <a:buChar char="✓"/>
            </a:pPr>
            <a:r>
              <a:rPr lang="es" sz="1200">
                <a:solidFill>
                  <a:schemeClr val="dk1"/>
                </a:solidFill>
                <a:latin typeface="DM Sans"/>
                <a:ea typeface="DM Sans"/>
                <a:cs typeface="DM Sans"/>
                <a:sym typeface="DM Sans"/>
              </a:rPr>
              <a:t>Luxon</a:t>
            </a:r>
            <a:endParaRPr sz="1350">
              <a:latin typeface="DM Sans"/>
              <a:ea typeface="DM Sans"/>
              <a:cs typeface="DM Sans"/>
              <a:sym typeface="DM Sans"/>
            </a:endParaRPr>
          </a:p>
        </p:txBody>
      </p:sp>
      <p:pic>
        <p:nvPicPr>
          <p:cNvPr id="119" name="Google Shape;119;p23"/>
          <p:cNvPicPr preferRelativeResize="0"/>
          <p:nvPr/>
        </p:nvPicPr>
        <p:blipFill>
          <a:blip r:embed="rId3">
            <a:alphaModFix/>
          </a:blip>
          <a:stretch>
            <a:fillRect/>
          </a:stretch>
        </p:blipFill>
        <p:spPr>
          <a:xfrm>
            <a:off x="668900" y="1135875"/>
            <a:ext cx="2871750" cy="2871750"/>
          </a:xfrm>
          <a:prstGeom prst="rect">
            <a:avLst/>
          </a:prstGeom>
          <a:noFill/>
          <a:ln>
            <a:noFill/>
          </a:ln>
        </p:spPr>
      </p:pic>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4774</Words>
  <Application>Microsoft Office PowerPoint</Application>
  <PresentationFormat>Presentación en pantalla (16:9)</PresentationFormat>
  <Paragraphs>524</Paragraphs>
  <Slides>71</Slides>
  <Notes>71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71</vt:i4>
      </vt:variant>
    </vt:vector>
  </HeadingPairs>
  <TitlesOfParts>
    <vt:vector size="79" baseType="lpstr">
      <vt:lpstr>Courier New</vt:lpstr>
      <vt:lpstr>DM Sans</vt:lpstr>
      <vt:lpstr>Helvetica Neue Light</vt:lpstr>
      <vt:lpstr>Helvetica Neue</vt:lpstr>
      <vt:lpstr>Didact Gothic</vt:lpstr>
      <vt:lpstr>DM Sans Medium</vt:lpstr>
      <vt:lpstr>Arial</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JARA ESPINOZA RODRIGO</cp:lastModifiedBy>
  <cp:revision>1</cp:revision>
  <dcterms:modified xsi:type="dcterms:W3CDTF">2025-01-28T15:08:30Z</dcterms:modified>
</cp:coreProperties>
</file>